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61" r:id="rId4"/>
    <p:sldId id="258" r:id="rId5"/>
    <p:sldId id="260" r:id="rId6"/>
    <p:sldId id="265" r:id="rId7"/>
    <p:sldId id="266" r:id="rId8"/>
    <p:sldId id="264" r:id="rId9"/>
    <p:sldId id="262" r:id="rId10"/>
    <p:sldId id="263" r:id="rId11"/>
    <p:sldId id="259" r:id="rId12"/>
    <p:sldId id="267" r:id="rId13"/>
    <p:sldId id="268" r:id="rId14"/>
    <p:sldId id="269" r:id="rId15"/>
    <p:sldId id="10680" r:id="rId16"/>
    <p:sldId id="10678" r:id="rId17"/>
    <p:sldId id="10679" r:id="rId18"/>
  </p:sldIdLst>
  <p:sldSz cx="18288000" cy="10287000"/>
  <p:notesSz cx="6858000" cy="9144000"/>
  <p:embeddedFontLst>
    <p:embeddedFont>
      <p:font typeface="Arial Black" panose="020B0A04020102020204" pitchFamily="34" charset="0"/>
      <p:bold r:id="rId19"/>
    </p:embeddedFont>
    <p:embeddedFont>
      <p:font typeface="Bison" panose="020B0604020202020204"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38" d="100"/>
          <a:sy n="38" d="100"/>
        </p:scale>
        <p:origin x="1236" y="27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5D53AF-D55E-4CCB-B14F-15B242333623}" type="doc">
      <dgm:prSet loTypeId="urn:microsoft.com/office/officeart/2024/3/layout/verticalVisualTextBlock1" loCatId="Picture" qsTypeId="urn:microsoft.com/office/officeart/2005/8/quickstyle/simple4" qsCatId="simple" csTypeId="urn:microsoft.com/office/officeart/2005/8/colors/accent0_2" csCatId="mainScheme" phldr="1"/>
      <dgm:spPr/>
      <dgm:t>
        <a:bodyPr/>
        <a:lstStyle/>
        <a:p>
          <a:endParaRPr lang="en-US"/>
        </a:p>
      </dgm:t>
    </dgm:pt>
    <dgm:pt modelId="{F173191D-BAE6-4351-8C76-ACB13731AB00}">
      <dgm:prSet custT="1"/>
      <dgm:spPr>
        <a:xfrm>
          <a:off x="1684473" y="0"/>
          <a:ext cx="9379766" cy="375538"/>
        </a:xfrm>
        <a:prstGeom prst="rect">
          <a:avLst/>
        </a:prstGeom>
        <a:noFill/>
        <a:ln>
          <a:noFill/>
        </a:ln>
        <a:effectLst/>
      </dgm:spPr>
      <dgm:t>
        <a:bodyPr/>
        <a:lstStyle/>
        <a:p>
          <a:pPr>
            <a:lnSpc>
              <a:spcPct val="100000"/>
            </a:lnSpc>
            <a:buNone/>
            <a:defRPr b="1"/>
          </a:pPr>
          <a:r>
            <a:rPr lang="en-US" sz="3200" b="1" dirty="0">
              <a:solidFill>
                <a:srgbClr val="000000">
                  <a:hueOff val="0"/>
                  <a:satOff val="0"/>
                  <a:lumOff val="0"/>
                  <a:alphaOff val="0"/>
                </a:srgbClr>
              </a:solidFill>
              <a:latin typeface="Arial Black" panose="020B0A04020102020204" pitchFamily="34" charset="0"/>
              <a:ea typeface="+mn-ea"/>
              <a:cs typeface="+mn-cs"/>
            </a:rPr>
            <a:t>Direct Tier 2 Spend</a:t>
          </a:r>
        </a:p>
      </dgm:t>
    </dgm:pt>
    <dgm:pt modelId="{5748B052-28B1-4336-B4A6-DF81BB8CB45C}" type="parTrans" cxnId="{C05FFD62-FD2B-494C-91DB-EA41C9C6C5A0}">
      <dgm:prSet/>
      <dgm:spPr/>
      <dgm:t>
        <a:bodyPr/>
        <a:lstStyle/>
        <a:p>
          <a:endParaRPr lang="en-US"/>
        </a:p>
      </dgm:t>
    </dgm:pt>
    <dgm:pt modelId="{05B81775-DC36-43A3-9047-6D059C260860}" type="sibTrans" cxnId="{C05FFD62-FD2B-494C-91DB-EA41C9C6C5A0}">
      <dgm:prSet/>
      <dgm:spPr/>
      <dgm:t>
        <a:bodyPr/>
        <a:lstStyle/>
        <a:p>
          <a:pPr>
            <a:lnSpc>
              <a:spcPct val="100000"/>
            </a:lnSpc>
            <a:defRPr b="1"/>
          </a:pPr>
          <a:endParaRPr lang="en-US"/>
        </a:p>
      </dgm:t>
    </dgm:pt>
    <dgm:pt modelId="{EA52922E-E61B-44FE-B3F7-86BE6CC4AB24}">
      <dgm:prSet custT="1"/>
      <dgm:spPr>
        <a:xfrm>
          <a:off x="1684473" y="375538"/>
          <a:ext cx="9379766" cy="1128935"/>
        </a:xfrm>
        <a:prstGeom prst="rect">
          <a:avLst/>
        </a:prstGeom>
        <a:noFill/>
        <a:ln>
          <a:noFill/>
        </a:ln>
        <a:effectLst/>
      </dgm:spPr>
      <dgm:t>
        <a:bodyPr/>
        <a:lstStyle/>
        <a:p>
          <a:pPr>
            <a:lnSpc>
              <a:spcPct val="100000"/>
            </a:lnSpc>
            <a:buNone/>
          </a:pPr>
          <a:r>
            <a:rPr lang="en-US" sz="2800" dirty="0">
              <a:solidFill>
                <a:srgbClr val="000000">
                  <a:hueOff val="0"/>
                  <a:satOff val="0"/>
                  <a:lumOff val="0"/>
                  <a:alphaOff val="0"/>
                </a:srgbClr>
              </a:solidFill>
              <a:latin typeface="Arial" panose="020B0604020202020204" pitchFamily="34" charset="0"/>
              <a:ea typeface="+mn-ea"/>
              <a:cs typeface="Arial" panose="020B0604020202020204" pitchFamily="34" charset="0"/>
            </a:rPr>
            <a:t>Direct Tier 2 spend involves goods or services supplied specifically for a customer’s contract by diverse suppliers</a:t>
          </a:r>
          <a:r>
            <a:rPr lang="en-US" sz="1400" dirty="0">
              <a:solidFill>
                <a:srgbClr val="000000">
                  <a:hueOff val="0"/>
                  <a:satOff val="0"/>
                  <a:lumOff val="0"/>
                  <a:alphaOff val="0"/>
                </a:srgbClr>
              </a:solidFill>
              <a:latin typeface="Arial" panose="020B0604020202020204" pitchFamily="34" charset="0"/>
              <a:ea typeface="+mn-ea"/>
              <a:cs typeface="Arial" panose="020B0604020202020204" pitchFamily="34" charset="0"/>
            </a:rPr>
            <a:t>.</a:t>
          </a:r>
        </a:p>
      </dgm:t>
    </dgm:pt>
    <dgm:pt modelId="{8D54CFA8-2F11-42A7-883B-4402DAC100E4}" type="parTrans" cxnId="{5B5D735E-EA24-4CCE-B937-33B284D61A9F}">
      <dgm:prSet/>
      <dgm:spPr/>
      <dgm:t>
        <a:bodyPr/>
        <a:lstStyle/>
        <a:p>
          <a:endParaRPr lang="en-US"/>
        </a:p>
      </dgm:t>
    </dgm:pt>
    <dgm:pt modelId="{0D0FE43B-5E5A-442D-A4F5-FD5B2F26B82D}" type="sibTrans" cxnId="{5B5D735E-EA24-4CCE-B937-33B284D61A9F}">
      <dgm:prSet/>
      <dgm:spPr/>
      <dgm:t>
        <a:bodyPr/>
        <a:lstStyle/>
        <a:p>
          <a:endParaRPr lang="en-US"/>
        </a:p>
      </dgm:t>
    </dgm:pt>
    <dgm:pt modelId="{3C4923E3-BDC2-4EFA-9DEA-6964AB93489B}">
      <dgm:prSet custT="1"/>
      <dgm:spPr>
        <a:xfrm>
          <a:off x="1684473" y="1624831"/>
          <a:ext cx="9379766" cy="375538"/>
        </a:xfrm>
        <a:prstGeom prst="rect">
          <a:avLst/>
        </a:prstGeom>
        <a:noFill/>
        <a:ln>
          <a:noFill/>
        </a:ln>
        <a:effectLst/>
      </dgm:spPr>
      <dgm:t>
        <a:bodyPr/>
        <a:lstStyle/>
        <a:p>
          <a:pPr>
            <a:lnSpc>
              <a:spcPct val="100000"/>
            </a:lnSpc>
            <a:buNone/>
            <a:defRPr b="1"/>
          </a:pPr>
          <a:r>
            <a:rPr lang="en-US" sz="3200" b="1" dirty="0">
              <a:solidFill>
                <a:srgbClr val="000000">
                  <a:hueOff val="0"/>
                  <a:satOff val="0"/>
                  <a:lumOff val="0"/>
                  <a:alphaOff val="0"/>
                </a:srgbClr>
              </a:solidFill>
              <a:latin typeface="Arial Black" panose="020B0A04020102020204" pitchFamily="34" charset="0"/>
              <a:ea typeface="+mn-ea"/>
              <a:cs typeface="+mn-cs"/>
            </a:rPr>
            <a:t>Indirect Tier 2 Spend</a:t>
          </a:r>
        </a:p>
      </dgm:t>
    </dgm:pt>
    <dgm:pt modelId="{256C8C78-B2F8-4043-998D-57D11EF5BBE8}" type="parTrans" cxnId="{C7448726-F9BB-49DA-8A43-D66F04B2CE63}">
      <dgm:prSet/>
      <dgm:spPr/>
      <dgm:t>
        <a:bodyPr/>
        <a:lstStyle/>
        <a:p>
          <a:endParaRPr lang="en-US"/>
        </a:p>
      </dgm:t>
    </dgm:pt>
    <dgm:pt modelId="{94EBB57D-759E-4B23-89C9-AE2C493A5D17}" type="sibTrans" cxnId="{C7448726-F9BB-49DA-8A43-D66F04B2CE63}">
      <dgm:prSet/>
      <dgm:spPr/>
      <dgm:t>
        <a:bodyPr/>
        <a:lstStyle/>
        <a:p>
          <a:pPr>
            <a:lnSpc>
              <a:spcPct val="100000"/>
            </a:lnSpc>
            <a:defRPr b="1"/>
          </a:pPr>
          <a:endParaRPr lang="en-US"/>
        </a:p>
      </dgm:t>
    </dgm:pt>
    <dgm:pt modelId="{13C36F5E-DF3A-427D-A63E-6488218BFB57}">
      <dgm:prSet custT="1"/>
      <dgm:spPr>
        <a:xfrm>
          <a:off x="1684473" y="2000370"/>
          <a:ext cx="9379766" cy="1128935"/>
        </a:xfrm>
        <a:prstGeom prst="rect">
          <a:avLst/>
        </a:prstGeom>
        <a:noFill/>
        <a:ln>
          <a:noFill/>
        </a:ln>
        <a:effectLst/>
      </dgm:spPr>
      <dgm:t>
        <a:bodyPr/>
        <a:lstStyle/>
        <a:p>
          <a:pPr>
            <a:lnSpc>
              <a:spcPct val="100000"/>
            </a:lnSpc>
            <a:buNone/>
          </a:pPr>
          <a:r>
            <a:rPr lang="en-US" sz="2800" dirty="0">
              <a:solidFill>
                <a:srgbClr val="000000">
                  <a:hueOff val="0"/>
                  <a:satOff val="0"/>
                  <a:lumOff val="0"/>
                  <a:alphaOff val="0"/>
                </a:srgbClr>
              </a:solidFill>
              <a:latin typeface="Arial" panose="020B0604020202020204" pitchFamily="34" charset="0"/>
              <a:ea typeface="+mn-ea"/>
              <a:cs typeface="Arial" panose="020B0604020202020204" pitchFamily="34" charset="0"/>
            </a:rPr>
            <a:t>Indirect Tier 2 spend covers expenses that support supplier operations like office supplies and catering services.</a:t>
          </a:r>
        </a:p>
      </dgm:t>
    </dgm:pt>
    <dgm:pt modelId="{A834762E-F040-4CFB-BDC5-43DC566CFBC7}" type="parTrans" cxnId="{C52E044C-5C20-4F1F-A7DC-ABCDB2C3A805}">
      <dgm:prSet/>
      <dgm:spPr/>
      <dgm:t>
        <a:bodyPr/>
        <a:lstStyle/>
        <a:p>
          <a:endParaRPr lang="en-US"/>
        </a:p>
      </dgm:t>
    </dgm:pt>
    <dgm:pt modelId="{1759E69D-8297-4BBD-B0AA-841DEDDAC425}" type="sibTrans" cxnId="{C52E044C-5C20-4F1F-A7DC-ABCDB2C3A805}">
      <dgm:prSet/>
      <dgm:spPr/>
      <dgm:t>
        <a:bodyPr/>
        <a:lstStyle/>
        <a:p>
          <a:endParaRPr lang="en-US"/>
        </a:p>
      </dgm:t>
    </dgm:pt>
    <dgm:pt modelId="{830D2527-973B-416E-80FA-ED2850C188E7}">
      <dgm:prSet custT="1"/>
      <dgm:spPr>
        <a:xfrm>
          <a:off x="1684473" y="3249663"/>
          <a:ext cx="9379766" cy="375538"/>
        </a:xfrm>
        <a:prstGeom prst="rect">
          <a:avLst/>
        </a:prstGeom>
        <a:noFill/>
        <a:ln>
          <a:noFill/>
        </a:ln>
        <a:effectLst/>
      </dgm:spPr>
      <dgm:t>
        <a:bodyPr/>
        <a:lstStyle/>
        <a:p>
          <a:pPr>
            <a:lnSpc>
              <a:spcPct val="100000"/>
            </a:lnSpc>
            <a:buNone/>
            <a:defRPr b="1"/>
          </a:pPr>
          <a:r>
            <a:rPr lang="en-US" sz="3200" b="1" dirty="0">
              <a:solidFill>
                <a:srgbClr val="000000">
                  <a:hueOff val="0"/>
                  <a:satOff val="0"/>
                  <a:lumOff val="0"/>
                  <a:alphaOff val="0"/>
                </a:srgbClr>
              </a:solidFill>
              <a:latin typeface="Arial Black" panose="020B0A04020102020204" pitchFamily="34" charset="0"/>
              <a:ea typeface="+mn-ea"/>
              <a:cs typeface="+mn-cs"/>
            </a:rPr>
            <a:t>Importance of Differentiation</a:t>
          </a:r>
        </a:p>
      </dgm:t>
    </dgm:pt>
    <dgm:pt modelId="{05827746-4E1F-45D1-BEC2-71E809B55327}" type="parTrans" cxnId="{DE2C3B97-195C-4A71-BD64-DA6EC97FF40D}">
      <dgm:prSet/>
      <dgm:spPr/>
      <dgm:t>
        <a:bodyPr/>
        <a:lstStyle/>
        <a:p>
          <a:endParaRPr lang="en-US"/>
        </a:p>
      </dgm:t>
    </dgm:pt>
    <dgm:pt modelId="{07FD2E5E-5966-42A2-AF60-D80C1801BC18}" type="sibTrans" cxnId="{DE2C3B97-195C-4A71-BD64-DA6EC97FF40D}">
      <dgm:prSet/>
      <dgm:spPr/>
      <dgm:t>
        <a:bodyPr/>
        <a:lstStyle/>
        <a:p>
          <a:endParaRPr lang="en-US"/>
        </a:p>
      </dgm:t>
    </dgm:pt>
    <dgm:pt modelId="{297D460F-EEAA-4D46-9D4E-7DA81CFC5FEA}">
      <dgm:prSet custT="1"/>
      <dgm:spPr>
        <a:xfrm>
          <a:off x="1684473" y="3625201"/>
          <a:ext cx="9379766" cy="1128935"/>
        </a:xfrm>
        <a:prstGeom prst="rect">
          <a:avLst/>
        </a:prstGeom>
        <a:noFill/>
        <a:ln>
          <a:noFill/>
        </a:ln>
        <a:effectLst/>
      </dgm:spPr>
      <dgm:t>
        <a:bodyPr/>
        <a:lstStyle/>
        <a:p>
          <a:pPr>
            <a:lnSpc>
              <a:spcPct val="100000"/>
            </a:lnSpc>
            <a:buNone/>
          </a:pPr>
          <a:r>
            <a:rPr lang="en-US" sz="2800" dirty="0">
              <a:solidFill>
                <a:srgbClr val="000000">
                  <a:hueOff val="0"/>
                  <a:satOff val="0"/>
                  <a:lumOff val="0"/>
                  <a:alphaOff val="0"/>
                </a:srgbClr>
              </a:solidFill>
              <a:latin typeface="Arial" panose="020B0604020202020204" pitchFamily="34" charset="0"/>
              <a:ea typeface="+mn-ea"/>
              <a:cs typeface="Arial" panose="020B0604020202020204" pitchFamily="34" charset="0"/>
            </a:rPr>
            <a:t>Distinguishing direct and indirect spend is vital for compliance and strategic procurement reporting</a:t>
          </a:r>
          <a:r>
            <a:rPr lang="en-US" sz="1400" dirty="0">
              <a:solidFill>
                <a:srgbClr val="000000">
                  <a:hueOff val="0"/>
                  <a:satOff val="0"/>
                  <a:lumOff val="0"/>
                  <a:alphaOff val="0"/>
                </a:srgbClr>
              </a:solidFill>
              <a:latin typeface="Arial" panose="020B0604020202020204" pitchFamily="34" charset="0"/>
              <a:ea typeface="+mn-ea"/>
              <a:cs typeface="Arial" panose="020B0604020202020204" pitchFamily="34" charset="0"/>
            </a:rPr>
            <a:t>.</a:t>
          </a:r>
        </a:p>
      </dgm:t>
    </dgm:pt>
    <dgm:pt modelId="{8EA59B8E-DF0D-4DBE-9A18-DAC3573DD288}" type="parTrans" cxnId="{8975ADCD-A454-4DAE-8CA5-9D30121D4962}">
      <dgm:prSet/>
      <dgm:spPr/>
      <dgm:t>
        <a:bodyPr/>
        <a:lstStyle/>
        <a:p>
          <a:endParaRPr lang="en-US"/>
        </a:p>
      </dgm:t>
    </dgm:pt>
    <dgm:pt modelId="{D1C9C78B-D6AA-4B03-B399-10CE31A26262}" type="sibTrans" cxnId="{8975ADCD-A454-4DAE-8CA5-9D30121D4962}">
      <dgm:prSet/>
      <dgm:spPr/>
      <dgm:t>
        <a:bodyPr/>
        <a:lstStyle/>
        <a:p>
          <a:endParaRPr lang="en-US"/>
        </a:p>
      </dgm:t>
    </dgm:pt>
    <dgm:pt modelId="{88845F39-EDAF-4411-9D5D-33B3A7673192}" type="pres">
      <dgm:prSet presAssocID="{C25D53AF-D55E-4CCB-B14F-15B242333623}" presName="Root" presStyleCnt="0">
        <dgm:presLayoutVars>
          <dgm:dir/>
          <dgm:resizeHandles val="exact"/>
        </dgm:presLayoutVars>
      </dgm:prSet>
      <dgm:spPr/>
    </dgm:pt>
    <dgm:pt modelId="{FCE0C967-FB5F-4A50-8826-69DC836539D1}" type="pres">
      <dgm:prSet presAssocID="{F173191D-BAE6-4351-8C76-ACB13731AB00}" presName="Composite" presStyleCnt="0"/>
      <dgm:spPr/>
    </dgm:pt>
    <dgm:pt modelId="{242764A8-9F25-406B-9E2A-78D95CC5514B}" type="pres">
      <dgm:prSet presAssocID="{F173191D-BAE6-4351-8C76-ACB13731AB00}" presName="Picture" presStyleLbl="node1" presStyleIdx="0" presStyleCnt="3"/>
      <dgm:spPr>
        <a:xfrm>
          <a:off x="0" y="0"/>
          <a:ext cx="1504473" cy="1504473"/>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l="25994" r="7259" b="5"/>
          <a:stretch/>
        </a:blipFill>
        <a:ln>
          <a:noFill/>
        </a:ln>
        <a:effectLst/>
      </dgm:spPr>
      <dgm:extLst>
        <a:ext uri="{E40237B7-FDA0-4F09-8148-C483321AD2D9}">
          <dgm14:cNvPr xmlns:dgm14="http://schemas.microsoft.com/office/drawing/2010/diagram" id="0" name="" descr="Agreement"/>
        </a:ext>
      </dgm:extLst>
    </dgm:pt>
    <dgm:pt modelId="{011F60F9-2AE5-4FD9-9967-E969AC409117}" type="pres">
      <dgm:prSet presAssocID="{F173191D-BAE6-4351-8C76-ACB13731AB00}" presName="Subtitle" presStyleLbl="revTx" presStyleIdx="0" presStyleCnt="6">
        <dgm:presLayoutVars>
          <dgm:chMax val="0"/>
          <dgm:bulletEnabled/>
        </dgm:presLayoutVars>
      </dgm:prSet>
      <dgm:spPr/>
    </dgm:pt>
    <dgm:pt modelId="{879930A1-ADBA-4C91-94EF-41F167E71259}" type="pres">
      <dgm:prSet presAssocID="{F173191D-BAE6-4351-8C76-ACB13731AB00}" presName="Description" presStyleLbl="revTx" presStyleIdx="1" presStyleCnt="6">
        <dgm:presLayoutVars>
          <dgm:bulletEnabled/>
        </dgm:presLayoutVars>
      </dgm:prSet>
      <dgm:spPr/>
    </dgm:pt>
    <dgm:pt modelId="{BB87C4F1-CF0F-4DE3-BF36-A6B97675F10E}" type="pres">
      <dgm:prSet presAssocID="{05B81775-DC36-43A3-9047-6D059C260860}" presName="sibTrans" presStyleLbl="sibTrans2D1" presStyleIdx="0" presStyleCnt="0"/>
      <dgm:spPr/>
    </dgm:pt>
    <dgm:pt modelId="{F4C3CD15-EC7D-4669-A574-ED4562421A6E}" type="pres">
      <dgm:prSet presAssocID="{3C4923E3-BDC2-4EFA-9DEA-6964AB93489B}" presName="Composite" presStyleCnt="0"/>
      <dgm:spPr/>
    </dgm:pt>
    <dgm:pt modelId="{5E4C6309-EC1D-472C-80B8-886A9BD34743}" type="pres">
      <dgm:prSet presAssocID="{3C4923E3-BDC2-4EFA-9DEA-6964AB93489B}" presName="Picture" presStyleLbl="node1" presStyleIdx="1" presStyleCnt="3"/>
      <dgm:spPr>
        <a:xfrm>
          <a:off x="0" y="1624831"/>
          <a:ext cx="1504473" cy="1504473"/>
        </a:xfrm>
        <a:prstGeom prst="rect">
          <a:avLst/>
        </a:prstGeom>
        <a:blipFill>
          <a:blip xmlns:r="http://schemas.openxmlformats.org/officeDocument/2006/relationships" r:embed="rId2" cstate="print">
            <a:extLst>
              <a:ext uri="{28A0092B-C50C-407E-A947-70E740481C1C}">
                <a14:useLocalDpi xmlns:a14="http://schemas.microsoft.com/office/drawing/2010/main" val="0"/>
              </a:ext>
            </a:extLst>
          </a:blip>
          <a:srcRect l="14097" r="19157" b="5"/>
          <a:stretch/>
        </a:blipFill>
        <a:ln>
          <a:noFill/>
        </a:ln>
        <a:effectLst/>
      </dgm:spPr>
      <dgm:extLst>
        <a:ext uri="{E40237B7-FDA0-4F09-8148-C483321AD2D9}">
          <dgm14:cNvPr xmlns:dgm14="http://schemas.microsoft.com/office/drawing/2010/diagram" id="0" name="" descr="More Photos like this here..."/>
        </a:ext>
      </dgm:extLst>
    </dgm:pt>
    <dgm:pt modelId="{0D5F5A65-F2B0-40D6-8305-43B963913F2C}" type="pres">
      <dgm:prSet presAssocID="{3C4923E3-BDC2-4EFA-9DEA-6964AB93489B}" presName="Subtitle" presStyleLbl="revTx" presStyleIdx="2" presStyleCnt="6">
        <dgm:presLayoutVars>
          <dgm:chMax val="0"/>
          <dgm:bulletEnabled/>
        </dgm:presLayoutVars>
      </dgm:prSet>
      <dgm:spPr/>
    </dgm:pt>
    <dgm:pt modelId="{02CBEC5A-CFCE-456B-A4BC-33CDDAA2B64B}" type="pres">
      <dgm:prSet presAssocID="{3C4923E3-BDC2-4EFA-9DEA-6964AB93489B}" presName="Description" presStyleLbl="revTx" presStyleIdx="3" presStyleCnt="6">
        <dgm:presLayoutVars>
          <dgm:bulletEnabled/>
        </dgm:presLayoutVars>
      </dgm:prSet>
      <dgm:spPr/>
    </dgm:pt>
    <dgm:pt modelId="{B7A319AC-92B9-468D-AB71-9066EFEE0AC4}" type="pres">
      <dgm:prSet presAssocID="{94EBB57D-759E-4B23-89C9-AE2C493A5D17}" presName="sibTrans" presStyleLbl="sibTrans2D1" presStyleIdx="0" presStyleCnt="0"/>
      <dgm:spPr/>
    </dgm:pt>
    <dgm:pt modelId="{0E07DE81-570E-4DEF-831A-47E0AEB02A29}" type="pres">
      <dgm:prSet presAssocID="{830D2527-973B-416E-80FA-ED2850C188E7}" presName="Composite" presStyleCnt="0"/>
      <dgm:spPr/>
    </dgm:pt>
    <dgm:pt modelId="{A96B3EE6-0384-4C45-8E12-3C25A1492ACE}" type="pres">
      <dgm:prSet presAssocID="{830D2527-973B-416E-80FA-ED2850C188E7}" presName="Picture" presStyleLbl="node1" presStyleIdx="2" presStyleCnt="3"/>
      <dgm:spPr>
        <a:xfrm>
          <a:off x="0" y="3249663"/>
          <a:ext cx="1504473" cy="1504473"/>
        </a:xfrm>
        <a:prstGeom prst="rect">
          <a:avLst/>
        </a:prstGeom>
        <a:blipFill>
          <a:blip xmlns:r="http://schemas.openxmlformats.org/officeDocument/2006/relationships" r:embed="rId3" cstate="print">
            <a:extLst>
              <a:ext uri="{28A0092B-C50C-407E-A947-70E740481C1C}">
                <a14:useLocalDpi xmlns:a14="http://schemas.microsoft.com/office/drawing/2010/main" val="0"/>
              </a:ext>
            </a:extLst>
          </a:blip>
          <a:srcRect l="17864" r="15389" b="5"/>
          <a:stretch/>
        </a:blipFill>
        <a:ln>
          <a:noFill/>
        </a:ln>
        <a:effectLst/>
      </dgm:spPr>
      <dgm:extLst>
        <a:ext uri="{E40237B7-FDA0-4F09-8148-C483321AD2D9}">
          <dgm14:cNvPr xmlns:dgm14="http://schemas.microsoft.com/office/drawing/2010/diagram" id="0" name="" descr="The word &quot;Compliance&quot; is printed on a torn piece of paper that sits on top of a magnifying glass which sits on a blue background. The image is created using a very shallow depth of field."/>
        </a:ext>
      </dgm:extLst>
    </dgm:pt>
    <dgm:pt modelId="{7F363739-32FE-4312-A99E-3E7A20789D0B}" type="pres">
      <dgm:prSet presAssocID="{830D2527-973B-416E-80FA-ED2850C188E7}" presName="Subtitle" presStyleLbl="revTx" presStyleIdx="4" presStyleCnt="6">
        <dgm:presLayoutVars>
          <dgm:chMax val="0"/>
          <dgm:bulletEnabled/>
        </dgm:presLayoutVars>
      </dgm:prSet>
      <dgm:spPr/>
    </dgm:pt>
    <dgm:pt modelId="{BAE16BAA-3B68-4135-9F98-FC25869C91DF}" type="pres">
      <dgm:prSet presAssocID="{830D2527-973B-416E-80FA-ED2850C188E7}" presName="Description" presStyleLbl="revTx" presStyleIdx="5" presStyleCnt="6">
        <dgm:presLayoutVars>
          <dgm:bulletEnabled/>
        </dgm:presLayoutVars>
      </dgm:prSet>
      <dgm:spPr/>
    </dgm:pt>
  </dgm:ptLst>
  <dgm:cxnLst>
    <dgm:cxn modelId="{C7448726-F9BB-49DA-8A43-D66F04B2CE63}" srcId="{C25D53AF-D55E-4CCB-B14F-15B242333623}" destId="{3C4923E3-BDC2-4EFA-9DEA-6964AB93489B}" srcOrd="1" destOrd="0" parTransId="{256C8C78-B2F8-4043-998D-57D11EF5BBE8}" sibTransId="{94EBB57D-759E-4B23-89C9-AE2C493A5D17}"/>
    <dgm:cxn modelId="{5B5D735E-EA24-4CCE-B937-33B284D61A9F}" srcId="{F173191D-BAE6-4351-8C76-ACB13731AB00}" destId="{EA52922E-E61B-44FE-B3F7-86BE6CC4AB24}" srcOrd="0" destOrd="0" parTransId="{8D54CFA8-2F11-42A7-883B-4402DAC100E4}" sibTransId="{0D0FE43B-5E5A-442D-A4F5-FD5B2F26B82D}"/>
    <dgm:cxn modelId="{C05FFD62-FD2B-494C-91DB-EA41C9C6C5A0}" srcId="{C25D53AF-D55E-4CCB-B14F-15B242333623}" destId="{F173191D-BAE6-4351-8C76-ACB13731AB00}" srcOrd="0" destOrd="0" parTransId="{5748B052-28B1-4336-B4A6-DF81BB8CB45C}" sibTransId="{05B81775-DC36-43A3-9047-6D059C260860}"/>
    <dgm:cxn modelId="{1DF1DF67-84DC-4489-9462-B24A3945C313}" type="presOf" srcId="{297D460F-EEAA-4D46-9D4E-7DA81CFC5FEA}" destId="{BAE16BAA-3B68-4135-9F98-FC25869C91DF}" srcOrd="0" destOrd="0" presId="urn:microsoft.com/office/officeart/2024/3/layout/verticalVisualTextBlock1"/>
    <dgm:cxn modelId="{489BEE47-376B-4818-AB68-6CE0A72740B2}" type="presOf" srcId="{EA52922E-E61B-44FE-B3F7-86BE6CC4AB24}" destId="{879930A1-ADBA-4C91-94EF-41F167E71259}" srcOrd="0" destOrd="0" presId="urn:microsoft.com/office/officeart/2024/3/layout/verticalVisualTextBlock1"/>
    <dgm:cxn modelId="{C52E044C-5C20-4F1F-A7DC-ABCDB2C3A805}" srcId="{3C4923E3-BDC2-4EFA-9DEA-6964AB93489B}" destId="{13C36F5E-DF3A-427D-A63E-6488218BFB57}" srcOrd="0" destOrd="0" parTransId="{A834762E-F040-4CFB-BDC5-43DC566CFBC7}" sibTransId="{1759E69D-8297-4BBD-B0AA-841DEDDAC425}"/>
    <dgm:cxn modelId="{A5A64A51-2F8E-4DAB-8E7A-0A6F1D6D6517}" type="presOf" srcId="{05B81775-DC36-43A3-9047-6D059C260860}" destId="{BB87C4F1-CF0F-4DE3-BF36-A6B97675F10E}" srcOrd="0" destOrd="0" presId="urn:microsoft.com/office/officeart/2024/3/layout/verticalVisualTextBlock1"/>
    <dgm:cxn modelId="{59508153-8DD8-49AE-890A-45282CE91DF4}" type="presOf" srcId="{C25D53AF-D55E-4CCB-B14F-15B242333623}" destId="{88845F39-EDAF-4411-9D5D-33B3A7673192}" srcOrd="0" destOrd="0" presId="urn:microsoft.com/office/officeart/2024/3/layout/verticalVisualTextBlock1"/>
    <dgm:cxn modelId="{DE2C3B97-195C-4A71-BD64-DA6EC97FF40D}" srcId="{C25D53AF-D55E-4CCB-B14F-15B242333623}" destId="{830D2527-973B-416E-80FA-ED2850C188E7}" srcOrd="2" destOrd="0" parTransId="{05827746-4E1F-45D1-BEC2-71E809B55327}" sibTransId="{07FD2E5E-5966-42A2-AF60-D80C1801BC18}"/>
    <dgm:cxn modelId="{85EF4EC0-9523-4F6D-965F-2ED528762607}" type="presOf" srcId="{94EBB57D-759E-4B23-89C9-AE2C493A5D17}" destId="{B7A319AC-92B9-468D-AB71-9066EFEE0AC4}" srcOrd="0" destOrd="0" presId="urn:microsoft.com/office/officeart/2024/3/layout/verticalVisualTextBlock1"/>
    <dgm:cxn modelId="{8975ADCD-A454-4DAE-8CA5-9D30121D4962}" srcId="{830D2527-973B-416E-80FA-ED2850C188E7}" destId="{297D460F-EEAA-4D46-9D4E-7DA81CFC5FEA}" srcOrd="0" destOrd="0" parTransId="{8EA59B8E-DF0D-4DBE-9A18-DAC3573DD288}" sibTransId="{D1C9C78B-D6AA-4B03-B399-10CE31A26262}"/>
    <dgm:cxn modelId="{77428ED8-78B4-4382-B4BF-0B39A6C39576}" type="presOf" srcId="{F173191D-BAE6-4351-8C76-ACB13731AB00}" destId="{011F60F9-2AE5-4FD9-9967-E969AC409117}" srcOrd="0" destOrd="0" presId="urn:microsoft.com/office/officeart/2024/3/layout/verticalVisualTextBlock1"/>
    <dgm:cxn modelId="{83A9CEE9-4F73-40F2-B06E-CF9B51CB25B1}" type="presOf" srcId="{830D2527-973B-416E-80FA-ED2850C188E7}" destId="{7F363739-32FE-4312-A99E-3E7A20789D0B}" srcOrd="0" destOrd="0" presId="urn:microsoft.com/office/officeart/2024/3/layout/verticalVisualTextBlock1"/>
    <dgm:cxn modelId="{5841B1EF-13B9-4457-BB65-34DD3326D0DB}" type="presOf" srcId="{3C4923E3-BDC2-4EFA-9DEA-6964AB93489B}" destId="{0D5F5A65-F2B0-40D6-8305-43B963913F2C}" srcOrd="0" destOrd="0" presId="urn:microsoft.com/office/officeart/2024/3/layout/verticalVisualTextBlock1"/>
    <dgm:cxn modelId="{69C5A5FD-3147-4CFA-9929-16A4C8ACFCE2}" type="presOf" srcId="{13C36F5E-DF3A-427D-A63E-6488218BFB57}" destId="{02CBEC5A-CFCE-456B-A4BC-33CDDAA2B64B}" srcOrd="0" destOrd="0" presId="urn:microsoft.com/office/officeart/2024/3/layout/verticalVisualTextBlock1"/>
    <dgm:cxn modelId="{05904891-5220-4F5F-A6A7-2897DECF84FA}" type="presParOf" srcId="{88845F39-EDAF-4411-9D5D-33B3A7673192}" destId="{FCE0C967-FB5F-4A50-8826-69DC836539D1}" srcOrd="0" destOrd="0" presId="urn:microsoft.com/office/officeart/2024/3/layout/verticalVisualTextBlock1"/>
    <dgm:cxn modelId="{05E91097-8EA7-4E35-88DB-03FA75112C41}" type="presParOf" srcId="{FCE0C967-FB5F-4A50-8826-69DC836539D1}" destId="{242764A8-9F25-406B-9E2A-78D95CC5514B}" srcOrd="0" destOrd="0" presId="urn:microsoft.com/office/officeart/2024/3/layout/verticalVisualTextBlock1"/>
    <dgm:cxn modelId="{4CBB4AEA-7A83-42B8-BEAB-9E04E34A25D2}" type="presParOf" srcId="{FCE0C967-FB5F-4A50-8826-69DC836539D1}" destId="{011F60F9-2AE5-4FD9-9967-E969AC409117}" srcOrd="1" destOrd="0" presId="urn:microsoft.com/office/officeart/2024/3/layout/verticalVisualTextBlock1"/>
    <dgm:cxn modelId="{88DA54B7-9817-423C-88A1-4A05D8C6070E}" type="presParOf" srcId="{FCE0C967-FB5F-4A50-8826-69DC836539D1}" destId="{879930A1-ADBA-4C91-94EF-41F167E71259}" srcOrd="2" destOrd="0" presId="urn:microsoft.com/office/officeart/2024/3/layout/verticalVisualTextBlock1"/>
    <dgm:cxn modelId="{453F0360-6721-4C1B-A918-87D13A9EDE29}" type="presParOf" srcId="{88845F39-EDAF-4411-9D5D-33B3A7673192}" destId="{BB87C4F1-CF0F-4DE3-BF36-A6B97675F10E}" srcOrd="1" destOrd="0" presId="urn:microsoft.com/office/officeart/2024/3/layout/verticalVisualTextBlock1"/>
    <dgm:cxn modelId="{D8D58276-08BA-4094-A66B-A4C5FE3417FC}" type="presParOf" srcId="{88845F39-EDAF-4411-9D5D-33B3A7673192}" destId="{F4C3CD15-EC7D-4669-A574-ED4562421A6E}" srcOrd="2" destOrd="0" presId="urn:microsoft.com/office/officeart/2024/3/layout/verticalVisualTextBlock1"/>
    <dgm:cxn modelId="{9FCF3649-8092-44AC-959D-DECDBD9B6301}" type="presParOf" srcId="{F4C3CD15-EC7D-4669-A574-ED4562421A6E}" destId="{5E4C6309-EC1D-472C-80B8-886A9BD34743}" srcOrd="0" destOrd="0" presId="urn:microsoft.com/office/officeart/2024/3/layout/verticalVisualTextBlock1"/>
    <dgm:cxn modelId="{AE1E643C-3ED9-420E-8C80-707FB3E5AFF1}" type="presParOf" srcId="{F4C3CD15-EC7D-4669-A574-ED4562421A6E}" destId="{0D5F5A65-F2B0-40D6-8305-43B963913F2C}" srcOrd="1" destOrd="0" presId="urn:microsoft.com/office/officeart/2024/3/layout/verticalVisualTextBlock1"/>
    <dgm:cxn modelId="{3763BA6B-FC37-45F9-BA5D-EF52923935B8}" type="presParOf" srcId="{F4C3CD15-EC7D-4669-A574-ED4562421A6E}" destId="{02CBEC5A-CFCE-456B-A4BC-33CDDAA2B64B}" srcOrd="2" destOrd="0" presId="urn:microsoft.com/office/officeart/2024/3/layout/verticalVisualTextBlock1"/>
    <dgm:cxn modelId="{DB0D2721-4AB3-40F3-AF2C-09C3509D8B59}" type="presParOf" srcId="{88845F39-EDAF-4411-9D5D-33B3A7673192}" destId="{B7A319AC-92B9-468D-AB71-9066EFEE0AC4}" srcOrd="3" destOrd="0" presId="urn:microsoft.com/office/officeart/2024/3/layout/verticalVisualTextBlock1"/>
    <dgm:cxn modelId="{504E8035-48DA-497E-956B-C0F3ADAFF4C0}" type="presParOf" srcId="{88845F39-EDAF-4411-9D5D-33B3A7673192}" destId="{0E07DE81-570E-4DEF-831A-47E0AEB02A29}" srcOrd="4" destOrd="0" presId="urn:microsoft.com/office/officeart/2024/3/layout/verticalVisualTextBlock1"/>
    <dgm:cxn modelId="{F2F342CA-A025-4B24-A670-B01E820C6C8C}" type="presParOf" srcId="{0E07DE81-570E-4DEF-831A-47E0AEB02A29}" destId="{A96B3EE6-0384-4C45-8E12-3C25A1492ACE}" srcOrd="0" destOrd="0" presId="urn:microsoft.com/office/officeart/2024/3/layout/verticalVisualTextBlock1"/>
    <dgm:cxn modelId="{A5BF6D28-3710-44A9-B4D6-90FF30906DC6}" type="presParOf" srcId="{0E07DE81-570E-4DEF-831A-47E0AEB02A29}" destId="{7F363739-32FE-4312-A99E-3E7A20789D0B}" srcOrd="1" destOrd="0" presId="urn:microsoft.com/office/officeart/2024/3/layout/verticalVisualTextBlock1"/>
    <dgm:cxn modelId="{CEC3C2D6-77E3-419B-937C-78DBCB1026A7}" type="presParOf" srcId="{0E07DE81-570E-4DEF-831A-47E0AEB02A29}" destId="{BAE16BAA-3B68-4135-9F98-FC25869C91DF}" srcOrd="2" destOrd="0" presId="urn:microsoft.com/office/officeart/2024/3/layout/verticalVisualTextBlock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2764A8-9F25-406B-9E2A-78D95CC5514B}">
      <dsp:nvSpPr>
        <dsp:cNvPr id="0" name=""/>
        <dsp:cNvSpPr/>
      </dsp:nvSpPr>
      <dsp:spPr>
        <a:xfrm>
          <a:off x="0" y="0"/>
          <a:ext cx="1748921" cy="1748921"/>
        </a:xfrm>
        <a:prstGeom prst="rect">
          <a:avLst/>
        </a:prstGeom>
        <a:blipFill>
          <a:blip xmlns:r="http://schemas.openxmlformats.org/officeDocument/2006/relationships" r:embed="rId1" cstate="print">
            <a:extLst>
              <a:ext uri="{28A0092B-C50C-407E-A947-70E740481C1C}">
                <a14:useLocalDpi xmlns:a14="http://schemas.microsoft.com/office/drawing/2010/main" val="0"/>
              </a:ext>
            </a:extLst>
          </a:blip>
          <a:srcRect l="25994" r="7259" b="5"/>
          <a:stretch/>
        </a:blipFill>
        <a:ln>
          <a:noFill/>
        </a:ln>
        <a:effectLst/>
      </dsp:spPr>
      <dsp:style>
        <a:lnRef idx="0">
          <a:scrgbClr r="0" g="0" b="0"/>
        </a:lnRef>
        <a:fillRef idx="3">
          <a:scrgbClr r="0" g="0" b="0"/>
        </a:fillRef>
        <a:effectRef idx="2">
          <a:scrgbClr r="0" g="0" b="0"/>
        </a:effectRef>
        <a:fontRef idx="minor">
          <a:schemeClr val="lt1"/>
        </a:fontRef>
      </dsp:style>
    </dsp:sp>
    <dsp:sp modelId="{011F60F9-2AE5-4FD9-9967-E969AC409117}">
      <dsp:nvSpPr>
        <dsp:cNvPr id="0" name=""/>
        <dsp:cNvSpPr/>
      </dsp:nvSpPr>
      <dsp:spPr>
        <a:xfrm>
          <a:off x="1928921" y="0"/>
          <a:ext cx="10729327" cy="662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40640" rIns="40640" bIns="40640" numCol="1" spcCol="1270" anchor="t" anchorCtr="0">
          <a:noAutofit/>
        </a:bodyPr>
        <a:lstStyle/>
        <a:p>
          <a:pPr marL="0" lvl="0" indent="0" algn="l" defTabSz="1422400">
            <a:lnSpc>
              <a:spcPct val="100000"/>
            </a:lnSpc>
            <a:spcBef>
              <a:spcPct val="0"/>
            </a:spcBef>
            <a:spcAft>
              <a:spcPct val="35000"/>
            </a:spcAft>
            <a:buNone/>
            <a:defRPr b="1"/>
          </a:pPr>
          <a:r>
            <a:rPr lang="en-US" sz="3200" b="1" kern="1200" dirty="0">
              <a:solidFill>
                <a:srgbClr val="000000">
                  <a:hueOff val="0"/>
                  <a:satOff val="0"/>
                  <a:lumOff val="0"/>
                  <a:alphaOff val="0"/>
                </a:srgbClr>
              </a:solidFill>
              <a:latin typeface="Arial Black" panose="020B0A04020102020204" pitchFamily="34" charset="0"/>
              <a:ea typeface="+mn-ea"/>
              <a:cs typeface="+mn-cs"/>
            </a:rPr>
            <a:t>Direct Tier 2 Spend</a:t>
          </a:r>
        </a:p>
      </dsp:txBody>
      <dsp:txXfrm>
        <a:off x="1928921" y="0"/>
        <a:ext cx="10729327" cy="662423"/>
      </dsp:txXfrm>
    </dsp:sp>
    <dsp:sp modelId="{879930A1-ADBA-4C91-94EF-41F167E71259}">
      <dsp:nvSpPr>
        <dsp:cNvPr id="0" name=""/>
        <dsp:cNvSpPr/>
      </dsp:nvSpPr>
      <dsp:spPr>
        <a:xfrm>
          <a:off x="1928921" y="662423"/>
          <a:ext cx="10729327" cy="1086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35560" bIns="35560" numCol="1" spcCol="1270" anchor="t" anchorCtr="0">
          <a:noAutofit/>
        </a:bodyPr>
        <a:lstStyle/>
        <a:p>
          <a:pPr marL="0" lvl="0" indent="0" algn="l" defTabSz="1244600">
            <a:lnSpc>
              <a:spcPct val="100000"/>
            </a:lnSpc>
            <a:spcBef>
              <a:spcPct val="0"/>
            </a:spcBef>
            <a:spcAft>
              <a:spcPct val="35000"/>
            </a:spcAft>
            <a:buNone/>
          </a:pPr>
          <a:r>
            <a:rPr lang="en-US" sz="2800" kern="1200" dirty="0">
              <a:solidFill>
                <a:srgbClr val="000000">
                  <a:hueOff val="0"/>
                  <a:satOff val="0"/>
                  <a:lumOff val="0"/>
                  <a:alphaOff val="0"/>
                </a:srgbClr>
              </a:solidFill>
              <a:latin typeface="Arial" panose="020B0604020202020204" pitchFamily="34" charset="0"/>
              <a:ea typeface="+mn-ea"/>
              <a:cs typeface="Arial" panose="020B0604020202020204" pitchFamily="34" charset="0"/>
            </a:rPr>
            <a:t>Direct Tier 2 spend involves goods or services supplied specifically for a customer’s contract by diverse suppliers</a:t>
          </a:r>
          <a:r>
            <a:rPr lang="en-US" sz="1400" kern="1200" dirty="0">
              <a:solidFill>
                <a:srgbClr val="000000">
                  <a:hueOff val="0"/>
                  <a:satOff val="0"/>
                  <a:lumOff val="0"/>
                  <a:alphaOff val="0"/>
                </a:srgbClr>
              </a:solidFill>
              <a:latin typeface="Arial" panose="020B0604020202020204" pitchFamily="34" charset="0"/>
              <a:ea typeface="+mn-ea"/>
              <a:cs typeface="Arial" panose="020B0604020202020204" pitchFamily="34" charset="0"/>
            </a:rPr>
            <a:t>.</a:t>
          </a:r>
        </a:p>
      </dsp:txBody>
      <dsp:txXfrm>
        <a:off x="1928921" y="662423"/>
        <a:ext cx="10729327" cy="1086497"/>
      </dsp:txXfrm>
    </dsp:sp>
    <dsp:sp modelId="{5E4C6309-EC1D-472C-80B8-886A9BD34743}">
      <dsp:nvSpPr>
        <dsp:cNvPr id="0" name=""/>
        <dsp:cNvSpPr/>
      </dsp:nvSpPr>
      <dsp:spPr>
        <a:xfrm>
          <a:off x="0" y="1888835"/>
          <a:ext cx="1748921" cy="1748921"/>
        </a:xfrm>
        <a:prstGeom prst="rect">
          <a:avLst/>
        </a:prstGeom>
        <a:blipFill>
          <a:blip xmlns:r="http://schemas.openxmlformats.org/officeDocument/2006/relationships" r:embed="rId2" cstate="print">
            <a:extLst>
              <a:ext uri="{28A0092B-C50C-407E-A947-70E740481C1C}">
                <a14:useLocalDpi xmlns:a14="http://schemas.microsoft.com/office/drawing/2010/main" val="0"/>
              </a:ext>
            </a:extLst>
          </a:blip>
          <a:srcRect l="14097" r="19157" b="5"/>
          <a:stretch/>
        </a:blipFill>
        <a:ln>
          <a:noFill/>
        </a:ln>
        <a:effectLst/>
      </dsp:spPr>
      <dsp:style>
        <a:lnRef idx="0">
          <a:scrgbClr r="0" g="0" b="0"/>
        </a:lnRef>
        <a:fillRef idx="3">
          <a:scrgbClr r="0" g="0" b="0"/>
        </a:fillRef>
        <a:effectRef idx="2">
          <a:scrgbClr r="0" g="0" b="0"/>
        </a:effectRef>
        <a:fontRef idx="minor">
          <a:schemeClr val="lt1"/>
        </a:fontRef>
      </dsp:style>
    </dsp:sp>
    <dsp:sp modelId="{0D5F5A65-F2B0-40D6-8305-43B963913F2C}">
      <dsp:nvSpPr>
        <dsp:cNvPr id="0" name=""/>
        <dsp:cNvSpPr/>
      </dsp:nvSpPr>
      <dsp:spPr>
        <a:xfrm>
          <a:off x="1928921" y="1888835"/>
          <a:ext cx="10729327" cy="662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40640" rIns="40640" bIns="40640" numCol="1" spcCol="1270" anchor="t" anchorCtr="0">
          <a:noAutofit/>
        </a:bodyPr>
        <a:lstStyle/>
        <a:p>
          <a:pPr marL="0" lvl="0" indent="0" algn="l" defTabSz="1422400">
            <a:lnSpc>
              <a:spcPct val="100000"/>
            </a:lnSpc>
            <a:spcBef>
              <a:spcPct val="0"/>
            </a:spcBef>
            <a:spcAft>
              <a:spcPct val="35000"/>
            </a:spcAft>
            <a:buNone/>
            <a:defRPr b="1"/>
          </a:pPr>
          <a:r>
            <a:rPr lang="en-US" sz="3200" b="1" kern="1200" dirty="0">
              <a:solidFill>
                <a:srgbClr val="000000">
                  <a:hueOff val="0"/>
                  <a:satOff val="0"/>
                  <a:lumOff val="0"/>
                  <a:alphaOff val="0"/>
                </a:srgbClr>
              </a:solidFill>
              <a:latin typeface="Arial Black" panose="020B0A04020102020204" pitchFamily="34" charset="0"/>
              <a:ea typeface="+mn-ea"/>
              <a:cs typeface="+mn-cs"/>
            </a:rPr>
            <a:t>Indirect Tier 2 Spend</a:t>
          </a:r>
        </a:p>
      </dsp:txBody>
      <dsp:txXfrm>
        <a:off x="1928921" y="1888835"/>
        <a:ext cx="10729327" cy="662423"/>
      </dsp:txXfrm>
    </dsp:sp>
    <dsp:sp modelId="{02CBEC5A-CFCE-456B-A4BC-33CDDAA2B64B}">
      <dsp:nvSpPr>
        <dsp:cNvPr id="0" name=""/>
        <dsp:cNvSpPr/>
      </dsp:nvSpPr>
      <dsp:spPr>
        <a:xfrm>
          <a:off x="1928921" y="2551258"/>
          <a:ext cx="10729327" cy="1086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35560" bIns="35560" numCol="1" spcCol="1270" anchor="t" anchorCtr="0">
          <a:noAutofit/>
        </a:bodyPr>
        <a:lstStyle/>
        <a:p>
          <a:pPr marL="0" lvl="0" indent="0" algn="l" defTabSz="1244600">
            <a:lnSpc>
              <a:spcPct val="100000"/>
            </a:lnSpc>
            <a:spcBef>
              <a:spcPct val="0"/>
            </a:spcBef>
            <a:spcAft>
              <a:spcPct val="35000"/>
            </a:spcAft>
            <a:buNone/>
          </a:pPr>
          <a:r>
            <a:rPr lang="en-US" sz="2800" kern="1200" dirty="0">
              <a:solidFill>
                <a:srgbClr val="000000">
                  <a:hueOff val="0"/>
                  <a:satOff val="0"/>
                  <a:lumOff val="0"/>
                  <a:alphaOff val="0"/>
                </a:srgbClr>
              </a:solidFill>
              <a:latin typeface="Arial" panose="020B0604020202020204" pitchFamily="34" charset="0"/>
              <a:ea typeface="+mn-ea"/>
              <a:cs typeface="Arial" panose="020B0604020202020204" pitchFamily="34" charset="0"/>
            </a:rPr>
            <a:t>Indirect Tier 2 spend covers expenses that support supplier operations like office supplies and catering services.</a:t>
          </a:r>
        </a:p>
      </dsp:txBody>
      <dsp:txXfrm>
        <a:off x="1928921" y="2551258"/>
        <a:ext cx="10729327" cy="1086497"/>
      </dsp:txXfrm>
    </dsp:sp>
    <dsp:sp modelId="{A96B3EE6-0384-4C45-8E12-3C25A1492ACE}">
      <dsp:nvSpPr>
        <dsp:cNvPr id="0" name=""/>
        <dsp:cNvSpPr/>
      </dsp:nvSpPr>
      <dsp:spPr>
        <a:xfrm>
          <a:off x="0" y="3777670"/>
          <a:ext cx="1748921" cy="1748921"/>
        </a:xfrm>
        <a:prstGeom prst="rect">
          <a:avLst/>
        </a:prstGeom>
        <a:blipFill>
          <a:blip xmlns:r="http://schemas.openxmlformats.org/officeDocument/2006/relationships" r:embed="rId3" cstate="print">
            <a:extLst>
              <a:ext uri="{28A0092B-C50C-407E-A947-70E740481C1C}">
                <a14:useLocalDpi xmlns:a14="http://schemas.microsoft.com/office/drawing/2010/main" val="0"/>
              </a:ext>
            </a:extLst>
          </a:blip>
          <a:srcRect l="17864" r="15389" b="5"/>
          <a:stretch/>
        </a:blipFill>
        <a:ln>
          <a:noFill/>
        </a:ln>
        <a:effectLst/>
      </dsp:spPr>
      <dsp:style>
        <a:lnRef idx="0">
          <a:scrgbClr r="0" g="0" b="0"/>
        </a:lnRef>
        <a:fillRef idx="3">
          <a:scrgbClr r="0" g="0" b="0"/>
        </a:fillRef>
        <a:effectRef idx="2">
          <a:scrgbClr r="0" g="0" b="0"/>
        </a:effectRef>
        <a:fontRef idx="minor">
          <a:schemeClr val="lt1"/>
        </a:fontRef>
      </dsp:style>
    </dsp:sp>
    <dsp:sp modelId="{7F363739-32FE-4312-A99E-3E7A20789D0B}">
      <dsp:nvSpPr>
        <dsp:cNvPr id="0" name=""/>
        <dsp:cNvSpPr/>
      </dsp:nvSpPr>
      <dsp:spPr>
        <a:xfrm>
          <a:off x="1928921" y="3777670"/>
          <a:ext cx="10729327" cy="6624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40640" rIns="40640" bIns="40640" numCol="1" spcCol="1270" anchor="t" anchorCtr="0">
          <a:noAutofit/>
        </a:bodyPr>
        <a:lstStyle/>
        <a:p>
          <a:pPr marL="0" lvl="0" indent="0" algn="l" defTabSz="1422400">
            <a:lnSpc>
              <a:spcPct val="100000"/>
            </a:lnSpc>
            <a:spcBef>
              <a:spcPct val="0"/>
            </a:spcBef>
            <a:spcAft>
              <a:spcPct val="35000"/>
            </a:spcAft>
            <a:buNone/>
            <a:defRPr b="1"/>
          </a:pPr>
          <a:r>
            <a:rPr lang="en-US" sz="3200" b="1" kern="1200" dirty="0">
              <a:solidFill>
                <a:srgbClr val="000000">
                  <a:hueOff val="0"/>
                  <a:satOff val="0"/>
                  <a:lumOff val="0"/>
                  <a:alphaOff val="0"/>
                </a:srgbClr>
              </a:solidFill>
              <a:latin typeface="Arial Black" panose="020B0A04020102020204" pitchFamily="34" charset="0"/>
              <a:ea typeface="+mn-ea"/>
              <a:cs typeface="+mn-cs"/>
            </a:rPr>
            <a:t>Importance of Differentiation</a:t>
          </a:r>
        </a:p>
      </dsp:txBody>
      <dsp:txXfrm>
        <a:off x="1928921" y="3777670"/>
        <a:ext cx="10729327" cy="662423"/>
      </dsp:txXfrm>
    </dsp:sp>
    <dsp:sp modelId="{BAE16BAA-3B68-4135-9F98-FC25869C91DF}">
      <dsp:nvSpPr>
        <dsp:cNvPr id="0" name=""/>
        <dsp:cNvSpPr/>
      </dsp:nvSpPr>
      <dsp:spPr>
        <a:xfrm>
          <a:off x="1928921" y="4440093"/>
          <a:ext cx="10729327" cy="10864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35560" bIns="35560" numCol="1" spcCol="1270" anchor="t" anchorCtr="0">
          <a:noAutofit/>
        </a:bodyPr>
        <a:lstStyle/>
        <a:p>
          <a:pPr marL="0" lvl="0" indent="0" algn="l" defTabSz="1244600">
            <a:lnSpc>
              <a:spcPct val="100000"/>
            </a:lnSpc>
            <a:spcBef>
              <a:spcPct val="0"/>
            </a:spcBef>
            <a:spcAft>
              <a:spcPct val="35000"/>
            </a:spcAft>
            <a:buNone/>
          </a:pPr>
          <a:r>
            <a:rPr lang="en-US" sz="2800" kern="1200" dirty="0">
              <a:solidFill>
                <a:srgbClr val="000000">
                  <a:hueOff val="0"/>
                  <a:satOff val="0"/>
                  <a:lumOff val="0"/>
                  <a:alphaOff val="0"/>
                </a:srgbClr>
              </a:solidFill>
              <a:latin typeface="Arial" panose="020B0604020202020204" pitchFamily="34" charset="0"/>
              <a:ea typeface="+mn-ea"/>
              <a:cs typeface="Arial" panose="020B0604020202020204" pitchFamily="34" charset="0"/>
            </a:rPr>
            <a:t>Distinguishing direct and indirect spend is vital for compliance and strategic procurement reporting</a:t>
          </a:r>
          <a:r>
            <a:rPr lang="en-US" sz="1400" kern="1200" dirty="0">
              <a:solidFill>
                <a:srgbClr val="000000">
                  <a:hueOff val="0"/>
                  <a:satOff val="0"/>
                  <a:lumOff val="0"/>
                  <a:alphaOff val="0"/>
                </a:srgbClr>
              </a:solidFill>
              <a:latin typeface="Arial" panose="020B0604020202020204" pitchFamily="34" charset="0"/>
              <a:ea typeface="+mn-ea"/>
              <a:cs typeface="Arial" panose="020B0604020202020204" pitchFamily="34" charset="0"/>
            </a:rPr>
            <a:t>.</a:t>
          </a:r>
        </a:p>
      </dsp:txBody>
      <dsp:txXfrm>
        <a:off x="1928921" y="4440093"/>
        <a:ext cx="10729327" cy="1086497"/>
      </dsp:txXfrm>
    </dsp:sp>
  </dsp:spTree>
</dsp:drawing>
</file>

<file path=ppt/diagrams/layout1.xml><?xml version="1.0" encoding="utf-8"?>
<dgm:layoutDef xmlns:dgm="http://schemas.openxmlformats.org/drawingml/2006/diagram" xmlns:a="http://schemas.openxmlformats.org/drawingml/2006/main" uniqueId="urn:microsoft.com/office/officeart/2024/3/layout/verticalVisualTextBlock1">
  <dgm:title val="Vertical Visual Text Blocks"/>
  <dgm:desc val="Pictures with short bits of text with formatted headers. Use as an easier-to-read alternative to a bulleted list."/>
  <dgm:catLst>
    <dgm:cat type="picture" pri="1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Root">
    <dgm:varLst>
      <dgm:dir/>
      <dgm:resizeHandles val="exact"/>
    </dgm:varLst>
    <dgm:choose name="BasedOnLanguageDirection">
      <dgm:if name="LeftToRight" func="var" arg="dir" op="equ" val="norm">
        <dgm:alg type="lin">
          <dgm:param type="linDir" val="fromT"/>
          <dgm:param type="vertAlign" val="t"/>
          <dgm:param type="horzAlign" val="l"/>
        </dgm:alg>
      </dgm:if>
      <dgm:else name="RightToLeft">
        <dgm:alg type="lin">
          <dgm:param type="linDir" val="fromT"/>
          <dgm:param type="vertAlign" val="t"/>
          <dgm:param type="horzAlign" val="r"/>
        </dgm:alg>
      </dgm:else>
    </dgm:choose>
    <dgm:presOf/>
    <dgm:constrLst>
      <dgm:constr type="primFontSz" for="des" forName="Subtitle" op="equ" val="18"/>
      <dgm:constr type="primFontSz" for="des" forName="Description" refType="primFontSz" refFor="des" refForName="Subtitle" op="equ" fact="0.77"/>
      <dgm:constr type="w" for="ch" forName="Composite" refType="w"/>
      <dgm:constr type="h" for="ch" forName="Composite" refType="h"/>
      <dgm:constr type="h" for="ch" forName="sibTrans" refType="h" refFor="ch" refForName="Composite" fact="0.08"/>
      <dgm:constr type="sp" refType="w" refFor="ch" refForName="Composite" op="equ" fact="0.1"/>
    </dgm:constrLst>
    <dgm:ruleLst/>
    <dgm:forEach name="DirectChildrenOfRoot" axis="ch" ptType="node">
      <dgm:layoutNode name="Composite">
        <dgm:alg type="composite"/>
        <dgm:shape xmlns:r="http://schemas.openxmlformats.org/officeDocument/2006/relationships" r:blip="">
          <dgm:adjLst/>
        </dgm:shape>
        <dgm:presOf/>
        <dgm:constrLst>
          <dgm:constr type="w" for="ch" forName="Picture" refType="w" fact="0.335"/>
          <dgm:constr type="h" for="ch" forName="Picture" refType="w" refFor="ch" refForName="Picture" op="equ"/>
          <dgm:constr type="h" for="ch" forName="Picture" refType="h" op="lte"/>
          <dgm:constr type="l" for="ch" forName="Subtitle" refType="r" refFor="ch" refForName="Picture"/>
          <dgm:constr type="lOff" for="ch" forName="Subtitle" val="5"/>
          <dgm:constr type="h" for="ch" forName="Subtitle" refType="h" fact="0.1"/>
          <dgm:constr type="t" for="ch" forName="Description" refType="b" refFor="ch" refForName="Subtitle"/>
          <dgm:constr type="l" for="ch" forName="Description" refType="r" refFor="ch" refForName="Picture"/>
          <dgm:constr type="lOff" for="ch" forName="Description" val="5"/>
        </dgm:constrLst>
        <dgm:ruleLst/>
        <dgm:layoutNode name="Picture" styleLbl="node1">
          <dgm:alg type="sp"/>
          <dgm:shape xmlns:r="http://schemas.openxmlformats.org/officeDocument/2006/relationships" type="rect" r:blip="" blipPhldr="1">
            <dgm:adjLst/>
          </dgm:shape>
          <dgm:presOf/>
          <dgm:constrLst/>
          <dgm:ruleLst/>
        </dgm:layoutNode>
        <dgm:layoutNode name="Subtitle" styleLbl="revTx">
          <dgm:varLst>
            <dgm:chMax val="0"/>
            <dgm:bulletEnabled/>
          </dgm:varLst>
          <dgm:alg type="tx">
            <dgm:param type="parTxLTRAlign" val="l"/>
            <dgm:param type="parTxRTLAlign" val="r"/>
            <dgm:param type="txAnchorVert" val="t"/>
          </dgm:alg>
          <dgm:shape xmlns:r="http://schemas.openxmlformats.org/officeDocument/2006/relationships" type="rect" r:blip="">
            <dgm:adjLst/>
          </dgm:shape>
          <dgm:presOf axis="self"/>
          <dgm:choose name="SubtitleConstraintsBasedOnLanguageDirection">
            <dgm:if name="SubtitleIsLeftToRight" func="var" arg="dir" op="equ" val="norm">
              <dgm:constrLst>
                <dgm:constr type="h" refType="w" op="lte" fact="0.4"/>
                <dgm:constr type="lMarg"/>
                <dgm:constr type="rMarg" refType="primFontSz" fact="0.1"/>
                <dgm:constr type="tMarg" refType="primFontSz" fact="0.1"/>
                <dgm:constr type="bMarg" refType="primFontSz" fact="0.1"/>
              </dgm:constrLst>
            </dgm:if>
            <dgm:else name="SubtitleIsRightToLeft">
              <dgm:constrLst>
                <dgm:constr type="h" refType="w" op="lte" fact="0.4"/>
                <dgm:constr type="rMarg"/>
                <dgm:constr type="lMarg" refType="primFontSz" fact="0.1"/>
                <dgm:constr type="tMarg" refType="primFontSz" fact="0.1"/>
                <dgm:constr type="bMarg" refType="primFontSz" fact="0.1"/>
              </dgm:constrLst>
            </dgm:else>
          </dgm:choose>
          <dgm:ruleLst>
            <dgm:rule type="h" val="INF" fact="NaN" max="NaN"/>
            <dgm:rule type="primFontSz" val="5" fact="NaN" max="NaN"/>
          </dgm:ruleLst>
        </dgm:layoutNode>
        <dgm:layoutNode name="Description" styleLbl="revTx">
          <dgm:varLst>
            <dgm:bulletEnabled/>
          </dgm:varLst>
          <dgm:alg type="tx">
            <dgm:param type="parTxLTRAlign" val="l"/>
            <dgm:param type="parTxRTLAlign" val="r"/>
            <dgm:param type="txAnchorVert" val="t"/>
          </dgm:alg>
          <dgm:shape xmlns:r="http://schemas.openxmlformats.org/officeDocument/2006/relationships" type="rect" r:blip="">
            <dgm:adjLst/>
          </dgm:shape>
          <dgm:presOf axis="des" ptType="node"/>
          <dgm:choose name="DescriptionConstraintsBasedOnLanguageDirection">
            <dgm:if name="DescriptionIsLeftToRight" func="var" arg="dir" op="equ" val="norm">
              <dgm:constrLst>
                <dgm:constr type="lMarg"/>
                <dgm:constr type="rMarg" refType="primFontSz" fact="0.1"/>
                <dgm:constr type="tMarg" refType="primFontSz" fact="0.1"/>
                <dgm:constr type="bMarg" refType="primFontSz" fact="0.1"/>
              </dgm:constrLst>
            </dgm:if>
            <dgm:else name="DescriptionIsRightToLeft">
              <dgm:constrLst>
                <dgm:constr type="lMarg" refType="primFontSz" fact="0.1"/>
                <dgm:constr type="rMarg"/>
                <dgm:constr type="tMarg" refType="primFontSz" fact="0.1"/>
                <dgm:constr type="bMarg" refType="primFontSz" fact="0.1"/>
              </dgm:constrLst>
            </dgm:else>
          </dgm:choose>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DE5F0"/>
        </a:solidFill>
        <a:effectLst/>
      </p:bgPr>
    </p:bg>
    <p:spTree>
      <p:nvGrpSpPr>
        <p:cNvPr id="1" name=""/>
        <p:cNvGrpSpPr/>
        <p:nvPr/>
      </p:nvGrpSpPr>
      <p:grpSpPr>
        <a:xfrm>
          <a:off x="0" y="0"/>
          <a:ext cx="0" cy="0"/>
          <a:chOff x="0" y="0"/>
          <a:chExt cx="0" cy="0"/>
        </a:xfrm>
      </p:grpSpPr>
      <p:grpSp>
        <p:nvGrpSpPr>
          <p:cNvPr id="2" name="Group 2"/>
          <p:cNvGrpSpPr/>
          <p:nvPr/>
        </p:nvGrpSpPr>
        <p:grpSpPr>
          <a:xfrm rot="-10800000">
            <a:off x="-501567" y="-115148"/>
            <a:ext cx="18789567" cy="10402148"/>
            <a:chOff x="0" y="0"/>
            <a:chExt cx="7469140" cy="4135013"/>
          </a:xfrm>
        </p:grpSpPr>
        <p:sp>
          <p:nvSpPr>
            <p:cNvPr id="3" name="Freeform 3"/>
            <p:cNvSpPr/>
            <p:nvPr/>
          </p:nvSpPr>
          <p:spPr>
            <a:xfrm>
              <a:off x="0" y="0"/>
              <a:ext cx="7469140" cy="4135013"/>
            </a:xfrm>
            <a:custGeom>
              <a:avLst/>
              <a:gdLst/>
              <a:ahLst/>
              <a:cxnLst/>
              <a:rect l="l" t="t" r="r" b="b"/>
              <a:pathLst>
                <a:path w="7469140" h="4135013">
                  <a:moveTo>
                    <a:pt x="0" y="0"/>
                  </a:moveTo>
                  <a:lnTo>
                    <a:pt x="7469140" y="0"/>
                  </a:lnTo>
                  <a:lnTo>
                    <a:pt x="7469140" y="4135013"/>
                  </a:lnTo>
                  <a:lnTo>
                    <a:pt x="0" y="4135013"/>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4" name="TextBox 4"/>
            <p:cNvSpPr txBox="1"/>
            <p:nvPr/>
          </p:nvSpPr>
          <p:spPr>
            <a:xfrm>
              <a:off x="0" y="-47625"/>
              <a:ext cx="7469140" cy="4182638"/>
            </a:xfrm>
            <a:prstGeom prst="rect">
              <a:avLst/>
            </a:prstGeom>
          </p:spPr>
          <p:txBody>
            <a:bodyPr lIns="50800" tIns="50800" rIns="50800" bIns="50800" rtlCol="0" anchor="ctr"/>
            <a:lstStyle/>
            <a:p>
              <a:pPr algn="ctr">
                <a:lnSpc>
                  <a:spcPts val="3499"/>
                </a:lnSpc>
              </a:pPr>
              <a:endParaRPr/>
            </a:p>
          </p:txBody>
        </p:sp>
      </p:grpSp>
      <p:grpSp>
        <p:nvGrpSpPr>
          <p:cNvPr id="5" name="Group 5"/>
          <p:cNvGrpSpPr/>
          <p:nvPr/>
        </p:nvGrpSpPr>
        <p:grpSpPr>
          <a:xfrm>
            <a:off x="514350" y="514350"/>
            <a:ext cx="17259300" cy="9258300"/>
            <a:chOff x="0" y="0"/>
            <a:chExt cx="35046050" cy="18799537"/>
          </a:xfrm>
        </p:grpSpPr>
        <p:sp>
          <p:nvSpPr>
            <p:cNvPr id="6" name="Freeform 6"/>
            <p:cNvSpPr/>
            <p:nvPr/>
          </p:nvSpPr>
          <p:spPr>
            <a:xfrm>
              <a:off x="0" y="0"/>
              <a:ext cx="35046050" cy="18799536"/>
            </a:xfrm>
            <a:custGeom>
              <a:avLst/>
              <a:gdLst/>
              <a:ahLst/>
              <a:cxnLst/>
              <a:rect l="l" t="t" r="r" b="b"/>
              <a:pathLst>
                <a:path w="35046050" h="18799536">
                  <a:moveTo>
                    <a:pt x="0" y="0"/>
                  </a:moveTo>
                  <a:lnTo>
                    <a:pt x="0" y="18799536"/>
                  </a:lnTo>
                  <a:lnTo>
                    <a:pt x="35046050" y="18799536"/>
                  </a:lnTo>
                  <a:lnTo>
                    <a:pt x="35046050" y="0"/>
                  </a:lnTo>
                  <a:lnTo>
                    <a:pt x="0" y="0"/>
                  </a:lnTo>
                  <a:close/>
                  <a:moveTo>
                    <a:pt x="34985089" y="18738577"/>
                  </a:moveTo>
                  <a:lnTo>
                    <a:pt x="59690" y="18738577"/>
                  </a:lnTo>
                  <a:lnTo>
                    <a:pt x="59690" y="59690"/>
                  </a:lnTo>
                  <a:lnTo>
                    <a:pt x="34985089" y="59690"/>
                  </a:lnTo>
                  <a:lnTo>
                    <a:pt x="34985089" y="18738577"/>
                  </a:lnTo>
                  <a:close/>
                </a:path>
              </a:pathLst>
            </a:custGeom>
            <a:solidFill>
              <a:srgbClr val="E6176C"/>
            </a:solidFill>
          </p:spPr>
          <p:txBody>
            <a:bodyPr/>
            <a:lstStyle/>
            <a:p>
              <a:endParaRPr lang="en-US"/>
            </a:p>
          </p:txBody>
        </p:sp>
      </p:grpSp>
      <p:sp>
        <p:nvSpPr>
          <p:cNvPr id="7" name="Freeform 7"/>
          <p:cNvSpPr/>
          <p:nvPr/>
        </p:nvSpPr>
        <p:spPr>
          <a:xfrm>
            <a:off x="6248400" y="1257300"/>
            <a:ext cx="4800600" cy="1371600"/>
          </a:xfrm>
          <a:custGeom>
            <a:avLst/>
            <a:gdLst/>
            <a:ahLst/>
            <a:cxnLst/>
            <a:rect l="l" t="t" r="r" b="b"/>
            <a:pathLst>
              <a:path w="10110696" h="3321259">
                <a:moveTo>
                  <a:pt x="0" y="0"/>
                </a:moveTo>
                <a:lnTo>
                  <a:pt x="10110696" y="0"/>
                </a:lnTo>
                <a:lnTo>
                  <a:pt x="10110696" y="3321260"/>
                </a:lnTo>
                <a:lnTo>
                  <a:pt x="0" y="3321260"/>
                </a:lnTo>
                <a:lnTo>
                  <a:pt x="0" y="0"/>
                </a:lnTo>
                <a:close/>
              </a:path>
            </a:pathLst>
          </a:custGeom>
          <a:blipFill>
            <a:blip r:embed="rId2"/>
            <a:stretch>
              <a:fillRect/>
            </a:stretch>
          </a:blipFill>
        </p:spPr>
        <p:txBody>
          <a:bodyPr/>
          <a:lstStyle/>
          <a:p>
            <a:endParaRPr lang="en-US"/>
          </a:p>
        </p:txBody>
      </p:sp>
      <p:sp>
        <p:nvSpPr>
          <p:cNvPr id="8" name="TextBox 7">
            <a:extLst>
              <a:ext uri="{FF2B5EF4-FFF2-40B4-BE49-F238E27FC236}">
                <a16:creationId xmlns:a16="http://schemas.microsoft.com/office/drawing/2014/main" id="{BB7F3E6E-F1EC-B861-ADF6-56AD08749F4F}"/>
              </a:ext>
            </a:extLst>
          </p:cNvPr>
          <p:cNvSpPr txBox="1"/>
          <p:nvPr/>
        </p:nvSpPr>
        <p:spPr>
          <a:xfrm>
            <a:off x="2438400" y="4610100"/>
            <a:ext cx="13411200" cy="18620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500" b="1" i="0" u="none" strike="noStrike" kern="0" cap="none" spc="0" normalizeH="0" baseline="0" noProof="0" dirty="0">
                <a:ln>
                  <a:noFill/>
                </a:ln>
                <a:solidFill>
                  <a:schemeClr val="bg1"/>
                </a:solidFill>
                <a:effectLst/>
                <a:uLnTx/>
                <a:uFillTx/>
              </a:rPr>
              <a:t>Global Tier 2 Toolkit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DE5F0"/>
        </a:solidFill>
        <a:effectLst/>
      </p:bgPr>
    </p:bg>
    <p:spTree>
      <p:nvGrpSpPr>
        <p:cNvPr id="1" name="">
          <a:extLst>
            <a:ext uri="{FF2B5EF4-FFF2-40B4-BE49-F238E27FC236}">
              <a16:creationId xmlns:a16="http://schemas.microsoft.com/office/drawing/2014/main" id="{74B97737-EB21-8A79-8338-8983EF28F71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31EF5C0A-D020-F5A6-AD61-55C91A27C70F}"/>
              </a:ext>
            </a:extLst>
          </p:cNvPr>
          <p:cNvGrpSpPr/>
          <p:nvPr/>
        </p:nvGrpSpPr>
        <p:grpSpPr>
          <a:xfrm>
            <a:off x="-507888" y="514350"/>
            <a:ext cx="18281538" cy="9258300"/>
            <a:chOff x="0" y="0"/>
            <a:chExt cx="24375384" cy="12344400"/>
          </a:xfrm>
        </p:grpSpPr>
        <p:grpSp>
          <p:nvGrpSpPr>
            <p:cNvPr id="3" name="Group 3">
              <a:extLst>
                <a:ext uri="{FF2B5EF4-FFF2-40B4-BE49-F238E27FC236}">
                  <a16:creationId xmlns:a16="http://schemas.microsoft.com/office/drawing/2014/main" id="{AA87A8A7-E27A-32B2-7497-CE7AFFC47F8A}"/>
                </a:ext>
              </a:extLst>
            </p:cNvPr>
            <p:cNvGrpSpPr/>
            <p:nvPr/>
          </p:nvGrpSpPr>
          <p:grpSpPr>
            <a:xfrm>
              <a:off x="1362984" y="0"/>
              <a:ext cx="23012400" cy="12344400"/>
              <a:chOff x="0" y="0"/>
              <a:chExt cx="35046050" cy="18799537"/>
            </a:xfrm>
          </p:grpSpPr>
          <p:sp>
            <p:nvSpPr>
              <p:cNvPr id="4" name="Freeform 4">
                <a:extLst>
                  <a:ext uri="{FF2B5EF4-FFF2-40B4-BE49-F238E27FC236}">
                    <a16:creationId xmlns:a16="http://schemas.microsoft.com/office/drawing/2014/main" id="{088C9152-A29F-12B4-AE95-3E6770BC1367}"/>
                  </a:ext>
                </a:extLst>
              </p:cNvPr>
              <p:cNvSpPr/>
              <p:nvPr/>
            </p:nvSpPr>
            <p:spPr>
              <a:xfrm>
                <a:off x="0" y="0"/>
                <a:ext cx="35046050" cy="18799536"/>
              </a:xfrm>
              <a:custGeom>
                <a:avLst/>
                <a:gdLst/>
                <a:ahLst/>
                <a:cxnLst/>
                <a:rect l="l" t="t" r="r" b="b"/>
                <a:pathLst>
                  <a:path w="35046050" h="18799536">
                    <a:moveTo>
                      <a:pt x="0" y="0"/>
                    </a:moveTo>
                    <a:lnTo>
                      <a:pt x="0" y="18799536"/>
                    </a:lnTo>
                    <a:lnTo>
                      <a:pt x="35046050" y="18799536"/>
                    </a:lnTo>
                    <a:lnTo>
                      <a:pt x="35046050" y="0"/>
                    </a:lnTo>
                    <a:lnTo>
                      <a:pt x="0" y="0"/>
                    </a:lnTo>
                    <a:close/>
                    <a:moveTo>
                      <a:pt x="34985089" y="18738577"/>
                    </a:moveTo>
                    <a:lnTo>
                      <a:pt x="59690" y="18738577"/>
                    </a:lnTo>
                    <a:lnTo>
                      <a:pt x="59690" y="59690"/>
                    </a:lnTo>
                    <a:lnTo>
                      <a:pt x="34985089" y="59690"/>
                    </a:lnTo>
                    <a:lnTo>
                      <a:pt x="34985089" y="18738577"/>
                    </a:lnTo>
                    <a:close/>
                  </a:path>
                </a:pathLst>
              </a:custGeom>
              <a:solidFill>
                <a:srgbClr val="14305F"/>
              </a:solidFill>
            </p:spPr>
            <p:txBody>
              <a:bodyPr/>
              <a:lstStyle/>
              <a:p>
                <a:endParaRPr lang="en-US"/>
              </a:p>
            </p:txBody>
          </p:sp>
        </p:grpSp>
        <p:grpSp>
          <p:nvGrpSpPr>
            <p:cNvPr id="5" name="Group 5">
              <a:extLst>
                <a:ext uri="{FF2B5EF4-FFF2-40B4-BE49-F238E27FC236}">
                  <a16:creationId xmlns:a16="http://schemas.microsoft.com/office/drawing/2014/main" id="{01B56EAE-AD01-45A9-FCF0-90370D5366CD}"/>
                </a:ext>
              </a:extLst>
            </p:cNvPr>
            <p:cNvGrpSpPr/>
            <p:nvPr/>
          </p:nvGrpSpPr>
          <p:grpSpPr>
            <a:xfrm rot="-10800000">
              <a:off x="0" y="685800"/>
              <a:ext cx="7918001" cy="2738193"/>
              <a:chOff x="0" y="0"/>
              <a:chExt cx="2360645" cy="816355"/>
            </a:xfrm>
          </p:grpSpPr>
          <p:sp>
            <p:nvSpPr>
              <p:cNvPr id="6" name="Freeform 6">
                <a:extLst>
                  <a:ext uri="{FF2B5EF4-FFF2-40B4-BE49-F238E27FC236}">
                    <a16:creationId xmlns:a16="http://schemas.microsoft.com/office/drawing/2014/main" id="{17728241-99FA-2ECB-F464-97FE56F55D64}"/>
                  </a:ext>
                </a:extLst>
              </p:cNvPr>
              <p:cNvSpPr/>
              <p:nvPr/>
            </p:nvSpPr>
            <p:spPr>
              <a:xfrm>
                <a:off x="0" y="0"/>
                <a:ext cx="2360645" cy="816355"/>
              </a:xfrm>
              <a:custGeom>
                <a:avLst/>
                <a:gdLst/>
                <a:ahLst/>
                <a:cxnLst/>
                <a:rect l="l" t="t" r="r" b="b"/>
                <a:pathLst>
                  <a:path w="2360645" h="816355">
                    <a:moveTo>
                      <a:pt x="0" y="0"/>
                    </a:moveTo>
                    <a:lnTo>
                      <a:pt x="2360645" y="0"/>
                    </a:lnTo>
                    <a:lnTo>
                      <a:pt x="2360645" y="816355"/>
                    </a:lnTo>
                    <a:lnTo>
                      <a:pt x="0" y="816355"/>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7" name="TextBox 7">
                <a:extLst>
                  <a:ext uri="{FF2B5EF4-FFF2-40B4-BE49-F238E27FC236}">
                    <a16:creationId xmlns:a16="http://schemas.microsoft.com/office/drawing/2014/main" id="{D614AEAE-B81D-8E3E-99FC-20B50070E492}"/>
                  </a:ext>
                </a:extLst>
              </p:cNvPr>
              <p:cNvSpPr txBox="1"/>
              <p:nvPr/>
            </p:nvSpPr>
            <p:spPr>
              <a:xfrm>
                <a:off x="0" y="-47625"/>
                <a:ext cx="2360645" cy="863980"/>
              </a:xfrm>
              <a:prstGeom prst="rect">
                <a:avLst/>
              </a:prstGeom>
            </p:spPr>
            <p:txBody>
              <a:bodyPr lIns="50800" tIns="50800" rIns="50800" bIns="50800" rtlCol="0" anchor="ctr"/>
              <a:lstStyle/>
              <a:p>
                <a:pPr algn="ctr">
                  <a:lnSpc>
                    <a:spcPts val="3499"/>
                  </a:lnSpc>
                </a:pPr>
                <a:endParaRPr/>
              </a:p>
            </p:txBody>
          </p:sp>
        </p:grpSp>
        <p:sp>
          <p:nvSpPr>
            <p:cNvPr id="11" name="Freeform 11">
              <a:extLst>
                <a:ext uri="{FF2B5EF4-FFF2-40B4-BE49-F238E27FC236}">
                  <a16:creationId xmlns:a16="http://schemas.microsoft.com/office/drawing/2014/main" id="{BE4BE3C8-9B68-D835-0AFD-D485207A92F1}"/>
                </a:ext>
              </a:extLst>
            </p:cNvPr>
            <p:cNvSpPr/>
            <p:nvPr/>
          </p:nvSpPr>
          <p:spPr>
            <a:xfrm>
              <a:off x="20517606" y="10680086"/>
              <a:ext cx="3171978" cy="1041962"/>
            </a:xfrm>
            <a:custGeom>
              <a:avLst/>
              <a:gdLst/>
              <a:ahLst/>
              <a:cxnLst/>
              <a:rect l="l" t="t" r="r" b="b"/>
              <a:pathLst>
                <a:path w="3171978" h="1041962">
                  <a:moveTo>
                    <a:pt x="0" y="0"/>
                  </a:moveTo>
                  <a:lnTo>
                    <a:pt x="3171978" y="0"/>
                  </a:lnTo>
                  <a:lnTo>
                    <a:pt x="3171978" y="1041961"/>
                  </a:lnTo>
                  <a:lnTo>
                    <a:pt x="0" y="1041961"/>
                  </a:lnTo>
                  <a:lnTo>
                    <a:pt x="0" y="0"/>
                  </a:lnTo>
                  <a:close/>
                </a:path>
              </a:pathLst>
            </a:custGeom>
            <a:blipFill>
              <a:blip r:embed="rId2"/>
              <a:stretch>
                <a:fillRect/>
              </a:stretch>
            </a:blipFill>
          </p:spPr>
          <p:txBody>
            <a:bodyPr/>
            <a:lstStyle/>
            <a:p>
              <a:endParaRPr lang="en-US"/>
            </a:p>
          </p:txBody>
        </p:sp>
      </p:grpSp>
      <p:sp>
        <p:nvSpPr>
          <p:cNvPr id="12" name="TextBox 9">
            <a:extLst>
              <a:ext uri="{FF2B5EF4-FFF2-40B4-BE49-F238E27FC236}">
                <a16:creationId xmlns:a16="http://schemas.microsoft.com/office/drawing/2014/main" id="{92C9C4AA-3B03-1962-4F55-B07312744363}"/>
              </a:ext>
            </a:extLst>
          </p:cNvPr>
          <p:cNvSpPr txBox="1"/>
          <p:nvPr/>
        </p:nvSpPr>
        <p:spPr>
          <a:xfrm>
            <a:off x="861162" y="1333500"/>
            <a:ext cx="3200400" cy="1538883"/>
          </a:xfrm>
          <a:prstGeom prst="rect">
            <a:avLst/>
          </a:prstGeom>
        </p:spPr>
        <p:txBody>
          <a:bodyPr wrap="square" lIns="0" tIns="0" rIns="0" bIns="0" rtlCol="0" anchor="t">
            <a:spAutoFit/>
          </a:bodyPr>
          <a:lstStyle/>
          <a:p>
            <a:pPr algn="l">
              <a:lnSpc>
                <a:spcPts val="6000"/>
              </a:lnSpc>
            </a:pPr>
            <a:r>
              <a:rPr lang="en-US" sz="6000" dirty="0">
                <a:solidFill>
                  <a:srgbClr val="FFFFFF"/>
                </a:solidFill>
                <a:latin typeface="Bison"/>
                <a:ea typeface="Bison"/>
                <a:cs typeface="Bison"/>
                <a:sym typeface="Bison"/>
              </a:rPr>
              <a:t>Calculation method</a:t>
            </a:r>
          </a:p>
        </p:txBody>
      </p:sp>
      <p:sp>
        <p:nvSpPr>
          <p:cNvPr id="13" name="Title 2">
            <a:extLst>
              <a:ext uri="{FF2B5EF4-FFF2-40B4-BE49-F238E27FC236}">
                <a16:creationId xmlns:a16="http://schemas.microsoft.com/office/drawing/2014/main" id="{CA003264-971A-1CAE-4B5B-C3CBAFC55FD2}"/>
              </a:ext>
            </a:extLst>
          </p:cNvPr>
          <p:cNvSpPr>
            <a:spLocks noGrp="1"/>
          </p:cNvSpPr>
          <p:nvPr/>
        </p:nvSpPr>
        <p:spPr>
          <a:xfrm>
            <a:off x="5943600" y="1738097"/>
            <a:ext cx="11064240" cy="91440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3200" b="0" i="0" kern="1200" cap="all" spc="0" baseline="0">
                <a:solidFill>
                  <a:srgbClr val="000000">
                    <a:lumMod val="75000"/>
                    <a:lumOff val="25000"/>
                  </a:srgbClr>
                </a:solidFill>
                <a:latin typeface="Batang"/>
                <a:ea typeface="Batang" panose="02030600000101010101" pitchFamily="18" charset="-127"/>
              </a:defRPr>
            </a:lvl1pPr>
          </a:lstStyle>
          <a:p>
            <a:r>
              <a:rPr lang="en-US" sz="4400" b="1" dirty="0">
                <a:solidFill>
                  <a:srgbClr val="002060"/>
                </a:solidFill>
                <a:latin typeface="Arial" panose="020B0604020202020204" pitchFamily="34" charset="0"/>
                <a:cs typeface="Arial" panose="020B0604020202020204" pitchFamily="34" charset="0"/>
              </a:rPr>
              <a:t>Percentage-based Method</a:t>
            </a:r>
          </a:p>
          <a:p>
            <a:endParaRPr lang="en-US" sz="2600" dirty="0">
              <a:latin typeface="Arial" panose="020B0604020202020204" pitchFamily="34" charset="0"/>
              <a:cs typeface="Arial" panose="020B0604020202020204" pitchFamily="34" charset="0"/>
            </a:endParaRPr>
          </a:p>
        </p:txBody>
      </p:sp>
      <p:sp>
        <p:nvSpPr>
          <p:cNvPr id="15" name="Rectangle 1">
            <a:extLst>
              <a:ext uri="{FF2B5EF4-FFF2-40B4-BE49-F238E27FC236}">
                <a16:creationId xmlns:a16="http://schemas.microsoft.com/office/drawing/2014/main" id="{6E494509-E5F3-DAE7-C8F6-862F96EFFB1D}"/>
              </a:ext>
            </a:extLst>
          </p:cNvPr>
          <p:cNvSpPr>
            <a:spLocks noChangeArrowheads="1"/>
          </p:cNvSpPr>
          <p:nvPr/>
        </p:nvSpPr>
        <p:spPr bwMode="auto">
          <a:xfrm>
            <a:off x="2749743" y="3850844"/>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Rectangle 1">
            <a:extLst>
              <a:ext uri="{FF2B5EF4-FFF2-40B4-BE49-F238E27FC236}">
                <a16:creationId xmlns:a16="http://schemas.microsoft.com/office/drawing/2014/main" id="{8C22CE6D-3CD5-82FC-FD95-E99FD0FE48B8}"/>
              </a:ext>
            </a:extLst>
          </p:cNvPr>
          <p:cNvSpPr>
            <a:spLocks noChangeArrowheads="1"/>
          </p:cNvSpPr>
          <p:nvPr/>
        </p:nvSpPr>
        <p:spPr bwMode="auto">
          <a:xfrm>
            <a:off x="1752600" y="3625553"/>
            <a:ext cx="14488178"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buFontTx/>
              <a:buChar char="•"/>
            </a:pPr>
            <a:r>
              <a:rPr lang="en-US" altLang="en-US" sz="3600" b="1" dirty="0">
                <a:latin typeface="Arial" panose="020B0604020202020204" pitchFamily="34" charset="0"/>
              </a:rPr>
              <a:t> </a:t>
            </a:r>
            <a:r>
              <a:rPr lang="en-US" altLang="en-US" sz="3600" b="1" dirty="0">
                <a:solidFill>
                  <a:srgbClr val="002060"/>
                </a:solidFill>
                <a:latin typeface="Arial" panose="020B0604020202020204" pitchFamily="34" charset="0"/>
              </a:rPr>
              <a:t>Description:</a:t>
            </a:r>
            <a:r>
              <a:rPr lang="en-US" altLang="en-US" sz="3600" dirty="0">
                <a:solidFill>
                  <a:srgbClr val="002060"/>
                </a:solidFill>
                <a:latin typeface="Arial" panose="020B0604020202020204" pitchFamily="34" charset="0"/>
              </a:rPr>
              <a:t> The prime supplier applies a fixed percentage of their total diverse spend to each customer, based on agreed guidelines.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3600" b="1" i="0" u="none" strike="noStrike" cap="none" normalizeH="0" baseline="0" dirty="0">
              <a:ln>
                <a:noFill/>
              </a:ln>
              <a:solidFill>
                <a:srgbClr val="00206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3600" b="1" dirty="0">
                <a:solidFill>
                  <a:srgbClr val="002060"/>
                </a:solidFill>
                <a:latin typeface="Arial" panose="020B0604020202020204" pitchFamily="34" charset="0"/>
              </a:rPr>
              <a:t> </a:t>
            </a:r>
            <a:r>
              <a:rPr kumimoji="0" lang="en-US" altLang="en-US" sz="3600" b="1" i="0" u="none" strike="noStrike" cap="none" normalizeH="0" baseline="0" dirty="0">
                <a:ln>
                  <a:noFill/>
                </a:ln>
                <a:solidFill>
                  <a:srgbClr val="002060"/>
                </a:solidFill>
                <a:effectLst/>
                <a:latin typeface="Arial" panose="020B0604020202020204" pitchFamily="34" charset="0"/>
              </a:rPr>
              <a:t>Use Case:</a:t>
            </a:r>
            <a:r>
              <a:rPr kumimoji="0" lang="en-US" altLang="en-US" sz="3600" b="0" i="0" u="none" strike="noStrike" cap="none" normalizeH="0" baseline="0" dirty="0">
                <a:ln>
                  <a:noFill/>
                </a:ln>
                <a:solidFill>
                  <a:srgbClr val="002060"/>
                </a:solidFill>
                <a:effectLst/>
                <a:latin typeface="Arial" panose="020B0604020202020204" pitchFamily="34" charset="0"/>
              </a:rPr>
              <a:t> When detailed sales data is unavailable but a standard allocation is acceptable.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3600" b="0" i="0" u="none" strike="noStrike" cap="none" normalizeH="0" baseline="0" dirty="0">
              <a:ln>
                <a:noFill/>
              </a:ln>
              <a:solidFill>
                <a:srgbClr val="00206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rgbClr val="002060"/>
                </a:solidFill>
                <a:effectLst/>
                <a:latin typeface="Arial" panose="020B0604020202020204" pitchFamily="34" charset="0"/>
              </a:rPr>
              <a:t> Pros:</a:t>
            </a:r>
            <a:r>
              <a:rPr kumimoji="0" lang="en-US" altLang="en-US" sz="3600" b="0" i="0" u="none" strike="noStrike" cap="none" normalizeH="0" baseline="0" dirty="0">
                <a:ln>
                  <a:noFill/>
                </a:ln>
                <a:solidFill>
                  <a:srgbClr val="002060"/>
                </a:solidFill>
                <a:effectLst/>
                <a:latin typeface="Arial" panose="020B0604020202020204" pitchFamily="34" charset="0"/>
              </a:rPr>
              <a:t> Simple and quick.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rgbClr val="002060"/>
                </a:solidFill>
                <a:effectLst/>
                <a:latin typeface="Arial" panose="020B0604020202020204" pitchFamily="34" charset="0"/>
              </a:rPr>
              <a:t> Cons:</a:t>
            </a:r>
            <a:r>
              <a:rPr kumimoji="0" lang="en-US" altLang="en-US" sz="3600" b="0" i="0" u="none" strike="noStrike" cap="none" normalizeH="0" baseline="0" dirty="0">
                <a:ln>
                  <a:noFill/>
                </a:ln>
                <a:solidFill>
                  <a:srgbClr val="002060"/>
                </a:solidFill>
                <a:effectLst/>
                <a:latin typeface="Arial" panose="020B0604020202020204" pitchFamily="34" charset="0"/>
              </a:rPr>
              <a:t> Arbitrary; may not reflect actual business share. </a:t>
            </a:r>
          </a:p>
        </p:txBody>
      </p:sp>
    </p:spTree>
    <p:extLst>
      <p:ext uri="{BB962C8B-B14F-4D97-AF65-F5344CB8AC3E}">
        <p14:creationId xmlns:p14="http://schemas.microsoft.com/office/powerpoint/2010/main" val="68595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DDE5F0"/>
        </a:solidFill>
        <a:effectLst/>
      </p:bgPr>
    </p:bg>
    <p:spTree>
      <p:nvGrpSpPr>
        <p:cNvPr id="1" name=""/>
        <p:cNvGrpSpPr/>
        <p:nvPr/>
      </p:nvGrpSpPr>
      <p:grpSpPr>
        <a:xfrm>
          <a:off x="0" y="0"/>
          <a:ext cx="0" cy="0"/>
          <a:chOff x="0" y="0"/>
          <a:chExt cx="0" cy="0"/>
        </a:xfrm>
      </p:grpSpPr>
      <p:grpSp>
        <p:nvGrpSpPr>
          <p:cNvPr id="2" name="Group 2"/>
          <p:cNvGrpSpPr/>
          <p:nvPr/>
        </p:nvGrpSpPr>
        <p:grpSpPr>
          <a:xfrm>
            <a:off x="-507888" y="514350"/>
            <a:ext cx="18281538" cy="9258300"/>
            <a:chOff x="0" y="0"/>
            <a:chExt cx="24375384" cy="12344400"/>
          </a:xfrm>
        </p:grpSpPr>
        <p:grpSp>
          <p:nvGrpSpPr>
            <p:cNvPr id="3" name="Group 3"/>
            <p:cNvGrpSpPr/>
            <p:nvPr/>
          </p:nvGrpSpPr>
          <p:grpSpPr>
            <a:xfrm>
              <a:off x="1362984" y="0"/>
              <a:ext cx="23012400" cy="12344400"/>
              <a:chOff x="0" y="0"/>
              <a:chExt cx="35046050" cy="18799537"/>
            </a:xfrm>
          </p:grpSpPr>
          <p:sp>
            <p:nvSpPr>
              <p:cNvPr id="4" name="Freeform 4"/>
              <p:cNvSpPr/>
              <p:nvPr/>
            </p:nvSpPr>
            <p:spPr>
              <a:xfrm>
                <a:off x="0" y="0"/>
                <a:ext cx="35046050" cy="18799536"/>
              </a:xfrm>
              <a:custGeom>
                <a:avLst/>
                <a:gdLst/>
                <a:ahLst/>
                <a:cxnLst/>
                <a:rect l="l" t="t" r="r" b="b"/>
                <a:pathLst>
                  <a:path w="35046050" h="18799536">
                    <a:moveTo>
                      <a:pt x="0" y="0"/>
                    </a:moveTo>
                    <a:lnTo>
                      <a:pt x="0" y="18799536"/>
                    </a:lnTo>
                    <a:lnTo>
                      <a:pt x="35046050" y="18799536"/>
                    </a:lnTo>
                    <a:lnTo>
                      <a:pt x="35046050" y="0"/>
                    </a:lnTo>
                    <a:lnTo>
                      <a:pt x="0" y="0"/>
                    </a:lnTo>
                    <a:close/>
                    <a:moveTo>
                      <a:pt x="34985089" y="18738577"/>
                    </a:moveTo>
                    <a:lnTo>
                      <a:pt x="59690" y="18738577"/>
                    </a:lnTo>
                    <a:lnTo>
                      <a:pt x="59690" y="59690"/>
                    </a:lnTo>
                    <a:lnTo>
                      <a:pt x="34985089" y="59690"/>
                    </a:lnTo>
                    <a:lnTo>
                      <a:pt x="34985089" y="18738577"/>
                    </a:lnTo>
                    <a:close/>
                  </a:path>
                </a:pathLst>
              </a:custGeom>
              <a:solidFill>
                <a:srgbClr val="14305F"/>
              </a:solidFill>
            </p:spPr>
            <p:txBody>
              <a:bodyPr/>
              <a:lstStyle/>
              <a:p>
                <a:endParaRPr lang="en-US"/>
              </a:p>
            </p:txBody>
          </p:sp>
        </p:grpSp>
        <p:grpSp>
          <p:nvGrpSpPr>
            <p:cNvPr id="5" name="Group 5"/>
            <p:cNvGrpSpPr/>
            <p:nvPr/>
          </p:nvGrpSpPr>
          <p:grpSpPr>
            <a:xfrm rot="-10800000">
              <a:off x="0" y="685800"/>
              <a:ext cx="7918001" cy="2738193"/>
              <a:chOff x="0" y="0"/>
              <a:chExt cx="2360645" cy="816355"/>
            </a:xfrm>
          </p:grpSpPr>
          <p:sp>
            <p:nvSpPr>
              <p:cNvPr id="6" name="Freeform 6"/>
              <p:cNvSpPr/>
              <p:nvPr/>
            </p:nvSpPr>
            <p:spPr>
              <a:xfrm>
                <a:off x="0" y="0"/>
                <a:ext cx="2360645" cy="816355"/>
              </a:xfrm>
              <a:custGeom>
                <a:avLst/>
                <a:gdLst/>
                <a:ahLst/>
                <a:cxnLst/>
                <a:rect l="l" t="t" r="r" b="b"/>
                <a:pathLst>
                  <a:path w="2360645" h="816355">
                    <a:moveTo>
                      <a:pt x="0" y="0"/>
                    </a:moveTo>
                    <a:lnTo>
                      <a:pt x="2360645" y="0"/>
                    </a:lnTo>
                    <a:lnTo>
                      <a:pt x="2360645" y="816355"/>
                    </a:lnTo>
                    <a:lnTo>
                      <a:pt x="0" y="816355"/>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7" name="TextBox 7"/>
              <p:cNvSpPr txBox="1"/>
              <p:nvPr/>
            </p:nvSpPr>
            <p:spPr>
              <a:xfrm>
                <a:off x="0" y="-47625"/>
                <a:ext cx="2360645" cy="863980"/>
              </a:xfrm>
              <a:prstGeom prst="rect">
                <a:avLst/>
              </a:prstGeom>
            </p:spPr>
            <p:txBody>
              <a:bodyPr lIns="50800" tIns="50800" rIns="50800" bIns="50800" rtlCol="0" anchor="ctr"/>
              <a:lstStyle/>
              <a:p>
                <a:pPr algn="ctr">
                  <a:lnSpc>
                    <a:spcPts val="3499"/>
                  </a:lnSpc>
                </a:pPr>
                <a:endParaRPr/>
              </a:p>
            </p:txBody>
          </p:sp>
        </p:grpSp>
        <p:sp>
          <p:nvSpPr>
            <p:cNvPr id="11" name="Freeform 11"/>
            <p:cNvSpPr/>
            <p:nvPr/>
          </p:nvSpPr>
          <p:spPr>
            <a:xfrm>
              <a:off x="20517606" y="10680086"/>
              <a:ext cx="3171978" cy="1041962"/>
            </a:xfrm>
            <a:custGeom>
              <a:avLst/>
              <a:gdLst/>
              <a:ahLst/>
              <a:cxnLst/>
              <a:rect l="l" t="t" r="r" b="b"/>
              <a:pathLst>
                <a:path w="3171978" h="1041962">
                  <a:moveTo>
                    <a:pt x="0" y="0"/>
                  </a:moveTo>
                  <a:lnTo>
                    <a:pt x="3171978" y="0"/>
                  </a:lnTo>
                  <a:lnTo>
                    <a:pt x="3171978" y="1041961"/>
                  </a:lnTo>
                  <a:lnTo>
                    <a:pt x="0" y="1041961"/>
                  </a:lnTo>
                  <a:lnTo>
                    <a:pt x="0" y="0"/>
                  </a:lnTo>
                  <a:close/>
                </a:path>
              </a:pathLst>
            </a:custGeom>
            <a:blipFill>
              <a:blip r:embed="rId2"/>
              <a:stretch>
                <a:fillRect/>
              </a:stretch>
            </a:blipFill>
          </p:spPr>
          <p:txBody>
            <a:bodyPr/>
            <a:lstStyle/>
            <a:p>
              <a:endParaRPr lang="en-US"/>
            </a:p>
          </p:txBody>
        </p:sp>
      </p:grpSp>
      <p:sp>
        <p:nvSpPr>
          <p:cNvPr id="12" name="TextBox 9">
            <a:extLst>
              <a:ext uri="{FF2B5EF4-FFF2-40B4-BE49-F238E27FC236}">
                <a16:creationId xmlns:a16="http://schemas.microsoft.com/office/drawing/2014/main" id="{6E0A2853-B5A2-CDFB-38B9-FDDFBCC17E84}"/>
              </a:ext>
            </a:extLst>
          </p:cNvPr>
          <p:cNvSpPr txBox="1"/>
          <p:nvPr/>
        </p:nvSpPr>
        <p:spPr>
          <a:xfrm>
            <a:off x="861162" y="1333500"/>
            <a:ext cx="3200400" cy="1538883"/>
          </a:xfrm>
          <a:prstGeom prst="rect">
            <a:avLst/>
          </a:prstGeom>
        </p:spPr>
        <p:txBody>
          <a:bodyPr wrap="square" lIns="0" tIns="0" rIns="0" bIns="0" rtlCol="0" anchor="t">
            <a:spAutoFit/>
          </a:bodyPr>
          <a:lstStyle/>
          <a:p>
            <a:pPr algn="l">
              <a:lnSpc>
                <a:spcPts val="6000"/>
              </a:lnSpc>
            </a:pPr>
            <a:r>
              <a:rPr lang="en-US" sz="6000" dirty="0">
                <a:solidFill>
                  <a:srgbClr val="FFFFFF"/>
                </a:solidFill>
                <a:latin typeface="Bison"/>
                <a:ea typeface="Bison"/>
                <a:cs typeface="Bison"/>
                <a:sym typeface="Bison"/>
              </a:rPr>
              <a:t>Calculation methods</a:t>
            </a:r>
          </a:p>
        </p:txBody>
      </p:sp>
      <p:sp>
        <p:nvSpPr>
          <p:cNvPr id="13" name="Title 2">
            <a:extLst>
              <a:ext uri="{FF2B5EF4-FFF2-40B4-BE49-F238E27FC236}">
                <a16:creationId xmlns:a16="http://schemas.microsoft.com/office/drawing/2014/main" id="{7E331980-EF5F-6451-9C42-E86A48D5F190}"/>
              </a:ext>
            </a:extLst>
          </p:cNvPr>
          <p:cNvSpPr>
            <a:spLocks noGrp="1"/>
          </p:cNvSpPr>
          <p:nvPr/>
        </p:nvSpPr>
        <p:spPr>
          <a:xfrm>
            <a:off x="6726343" y="1755030"/>
            <a:ext cx="11064240" cy="91440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3200" b="0" i="0" kern="1200" cap="all" spc="0" baseline="0">
                <a:solidFill>
                  <a:srgbClr val="000000">
                    <a:lumMod val="75000"/>
                    <a:lumOff val="25000"/>
                  </a:srgbClr>
                </a:solidFill>
                <a:latin typeface="Batang"/>
                <a:ea typeface="Batang" panose="02030600000101010101" pitchFamily="18" charset="-127"/>
              </a:defRPr>
            </a:lvl1pPr>
          </a:lstStyle>
          <a:p>
            <a:r>
              <a:rPr lang="en-US" sz="5400" b="1" dirty="0">
                <a:solidFill>
                  <a:srgbClr val="002060"/>
                </a:solidFill>
                <a:latin typeface="Arial" panose="020B0604020202020204" pitchFamily="34" charset="0"/>
                <a:cs typeface="Arial" panose="020B0604020202020204" pitchFamily="34" charset="0"/>
              </a:rPr>
              <a:t>Method comparison</a:t>
            </a:r>
          </a:p>
        </p:txBody>
      </p:sp>
      <p:sp>
        <p:nvSpPr>
          <p:cNvPr id="15" name="Rectangle 1">
            <a:extLst>
              <a:ext uri="{FF2B5EF4-FFF2-40B4-BE49-F238E27FC236}">
                <a16:creationId xmlns:a16="http://schemas.microsoft.com/office/drawing/2014/main" id="{E788E2BA-EA46-B787-6366-81763C8F5AD4}"/>
              </a:ext>
            </a:extLst>
          </p:cNvPr>
          <p:cNvSpPr>
            <a:spLocks noChangeArrowheads="1"/>
          </p:cNvSpPr>
          <p:nvPr/>
        </p:nvSpPr>
        <p:spPr bwMode="auto">
          <a:xfrm>
            <a:off x="2749743" y="3850844"/>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20" name="Picture 19">
            <a:extLst>
              <a:ext uri="{FF2B5EF4-FFF2-40B4-BE49-F238E27FC236}">
                <a16:creationId xmlns:a16="http://schemas.microsoft.com/office/drawing/2014/main" id="{F1C4FF70-D2AC-61DA-6004-042E446E6405}"/>
              </a:ext>
            </a:extLst>
          </p:cNvPr>
          <p:cNvPicPr>
            <a:picLocks noChangeAspect="1"/>
          </p:cNvPicPr>
          <p:nvPr/>
        </p:nvPicPr>
        <p:blipFill>
          <a:blip r:embed="rId3"/>
          <a:srcRect t="1" r="269" b="63654"/>
          <a:stretch>
            <a:fillRect/>
          </a:stretch>
        </p:blipFill>
        <p:spPr>
          <a:xfrm>
            <a:off x="1258936" y="3387146"/>
            <a:ext cx="15770128" cy="509051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1ADEC-7EEE-4711-EA9E-0F7E17C00604}"/>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9ABDD4FE-3CBD-A018-F437-7233CB05E957}"/>
              </a:ext>
            </a:extLst>
          </p:cNvPr>
          <p:cNvGrpSpPr/>
          <p:nvPr/>
        </p:nvGrpSpPr>
        <p:grpSpPr>
          <a:xfrm rot="-10800000">
            <a:off x="-414084" y="0"/>
            <a:ext cx="18789567" cy="10402148"/>
            <a:chOff x="0" y="0"/>
            <a:chExt cx="7469140" cy="4135013"/>
          </a:xfrm>
        </p:grpSpPr>
        <p:sp>
          <p:nvSpPr>
            <p:cNvPr id="3" name="Freeform 3">
              <a:extLst>
                <a:ext uri="{FF2B5EF4-FFF2-40B4-BE49-F238E27FC236}">
                  <a16:creationId xmlns:a16="http://schemas.microsoft.com/office/drawing/2014/main" id="{3EB9D2B7-C9C9-7A15-2AAF-A2C0C1254D36}"/>
                </a:ext>
              </a:extLst>
            </p:cNvPr>
            <p:cNvSpPr/>
            <p:nvPr/>
          </p:nvSpPr>
          <p:spPr>
            <a:xfrm>
              <a:off x="0" y="0"/>
              <a:ext cx="7469140" cy="4135013"/>
            </a:xfrm>
            <a:custGeom>
              <a:avLst/>
              <a:gdLst/>
              <a:ahLst/>
              <a:cxnLst/>
              <a:rect l="l" t="t" r="r" b="b"/>
              <a:pathLst>
                <a:path w="7469140" h="4135013">
                  <a:moveTo>
                    <a:pt x="0" y="0"/>
                  </a:moveTo>
                  <a:lnTo>
                    <a:pt x="7469140" y="0"/>
                  </a:lnTo>
                  <a:lnTo>
                    <a:pt x="7469140" y="4135013"/>
                  </a:lnTo>
                  <a:lnTo>
                    <a:pt x="0" y="4135013"/>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4" name="TextBox 4">
              <a:extLst>
                <a:ext uri="{FF2B5EF4-FFF2-40B4-BE49-F238E27FC236}">
                  <a16:creationId xmlns:a16="http://schemas.microsoft.com/office/drawing/2014/main" id="{94B68C23-1238-6EF5-8F9C-17137BC9D1A1}"/>
                </a:ext>
              </a:extLst>
            </p:cNvPr>
            <p:cNvSpPr txBox="1"/>
            <p:nvPr/>
          </p:nvSpPr>
          <p:spPr>
            <a:xfrm>
              <a:off x="0" y="-47625"/>
              <a:ext cx="7469140" cy="4182638"/>
            </a:xfrm>
            <a:prstGeom prst="rect">
              <a:avLst/>
            </a:prstGeom>
          </p:spPr>
          <p:txBody>
            <a:bodyPr lIns="50800" tIns="50800" rIns="50800" bIns="50800" rtlCol="0" anchor="ctr"/>
            <a:lstStyle/>
            <a:p>
              <a:pPr algn="ctr">
                <a:lnSpc>
                  <a:spcPts val="3499"/>
                </a:lnSpc>
              </a:pPr>
              <a:endParaRPr/>
            </a:p>
          </p:txBody>
        </p:sp>
      </p:grpSp>
      <p:grpSp>
        <p:nvGrpSpPr>
          <p:cNvPr id="5" name="Group 5">
            <a:extLst>
              <a:ext uri="{FF2B5EF4-FFF2-40B4-BE49-F238E27FC236}">
                <a16:creationId xmlns:a16="http://schemas.microsoft.com/office/drawing/2014/main" id="{D26E5C8C-3169-D39F-EB95-D32F012CF401}"/>
              </a:ext>
            </a:extLst>
          </p:cNvPr>
          <p:cNvGrpSpPr/>
          <p:nvPr/>
        </p:nvGrpSpPr>
        <p:grpSpPr>
          <a:xfrm>
            <a:off x="514350" y="514350"/>
            <a:ext cx="17259300" cy="9258300"/>
            <a:chOff x="0" y="0"/>
            <a:chExt cx="4545659" cy="2438400"/>
          </a:xfrm>
        </p:grpSpPr>
        <p:sp>
          <p:nvSpPr>
            <p:cNvPr id="6" name="Freeform 6">
              <a:extLst>
                <a:ext uri="{FF2B5EF4-FFF2-40B4-BE49-F238E27FC236}">
                  <a16:creationId xmlns:a16="http://schemas.microsoft.com/office/drawing/2014/main" id="{DBD09DB4-92BC-BDC8-0EC8-DBD4F490DA43}"/>
                </a:ext>
              </a:extLst>
            </p:cNvPr>
            <p:cNvSpPr/>
            <p:nvPr/>
          </p:nvSpPr>
          <p:spPr>
            <a:xfrm>
              <a:off x="0" y="0"/>
              <a:ext cx="4545659" cy="2438400"/>
            </a:xfrm>
            <a:custGeom>
              <a:avLst/>
              <a:gdLst/>
              <a:ahLst/>
              <a:cxnLst/>
              <a:rect l="l" t="t" r="r" b="b"/>
              <a:pathLst>
                <a:path w="4545659" h="2438400">
                  <a:moveTo>
                    <a:pt x="0" y="0"/>
                  </a:moveTo>
                  <a:lnTo>
                    <a:pt x="4545659" y="0"/>
                  </a:lnTo>
                  <a:lnTo>
                    <a:pt x="4545659" y="2438400"/>
                  </a:lnTo>
                  <a:lnTo>
                    <a:pt x="0" y="2438400"/>
                  </a:lnTo>
                  <a:close/>
                </a:path>
              </a:pathLst>
            </a:custGeom>
            <a:solidFill>
              <a:srgbClr val="FFFFFF"/>
            </a:solidFill>
          </p:spPr>
          <p:txBody>
            <a:bodyPr/>
            <a:lstStyle/>
            <a:p>
              <a:endParaRPr lang="en-US" dirty="0"/>
            </a:p>
          </p:txBody>
        </p:sp>
        <p:sp>
          <p:nvSpPr>
            <p:cNvPr id="7" name="TextBox 7">
              <a:extLst>
                <a:ext uri="{FF2B5EF4-FFF2-40B4-BE49-F238E27FC236}">
                  <a16:creationId xmlns:a16="http://schemas.microsoft.com/office/drawing/2014/main" id="{BBD9D94A-A685-53B8-2006-40B08DF8A03F}"/>
                </a:ext>
              </a:extLst>
            </p:cNvPr>
            <p:cNvSpPr txBox="1"/>
            <p:nvPr/>
          </p:nvSpPr>
          <p:spPr>
            <a:xfrm>
              <a:off x="0" y="-47625"/>
              <a:ext cx="4545659" cy="2486025"/>
            </a:xfrm>
            <a:prstGeom prst="rect">
              <a:avLst/>
            </a:prstGeom>
          </p:spPr>
          <p:txBody>
            <a:bodyPr lIns="50800" tIns="50800" rIns="50800" bIns="50800" rtlCol="0" anchor="ctr"/>
            <a:lstStyle/>
            <a:p>
              <a:pPr algn="ctr">
                <a:lnSpc>
                  <a:spcPts val="3499"/>
                </a:lnSpc>
              </a:pPr>
              <a:endParaRPr/>
            </a:p>
          </p:txBody>
        </p:sp>
      </p:grpSp>
      <p:grpSp>
        <p:nvGrpSpPr>
          <p:cNvPr id="8" name="Group 8">
            <a:extLst>
              <a:ext uri="{FF2B5EF4-FFF2-40B4-BE49-F238E27FC236}">
                <a16:creationId xmlns:a16="http://schemas.microsoft.com/office/drawing/2014/main" id="{461DC43C-7452-C875-F0C8-EF16AAD0CBC2}"/>
              </a:ext>
            </a:extLst>
          </p:cNvPr>
          <p:cNvGrpSpPr/>
          <p:nvPr/>
        </p:nvGrpSpPr>
        <p:grpSpPr>
          <a:xfrm rot="-10800000">
            <a:off x="-507890" y="942975"/>
            <a:ext cx="11785490" cy="1216024"/>
            <a:chOff x="0" y="0"/>
            <a:chExt cx="1748247" cy="483388"/>
          </a:xfrm>
        </p:grpSpPr>
        <p:sp>
          <p:nvSpPr>
            <p:cNvPr id="9" name="Freeform 9">
              <a:extLst>
                <a:ext uri="{FF2B5EF4-FFF2-40B4-BE49-F238E27FC236}">
                  <a16:creationId xmlns:a16="http://schemas.microsoft.com/office/drawing/2014/main" id="{9CAD7E50-8672-C1D9-C5BA-E3A40184F693}"/>
                </a:ext>
              </a:extLst>
            </p:cNvPr>
            <p:cNvSpPr/>
            <p:nvPr/>
          </p:nvSpPr>
          <p:spPr>
            <a:xfrm>
              <a:off x="0" y="0"/>
              <a:ext cx="1748247" cy="483388"/>
            </a:xfrm>
            <a:custGeom>
              <a:avLst/>
              <a:gdLst/>
              <a:ahLst/>
              <a:cxnLst/>
              <a:rect l="l" t="t" r="r" b="b"/>
              <a:pathLst>
                <a:path w="1748247" h="483388">
                  <a:moveTo>
                    <a:pt x="0" y="0"/>
                  </a:moveTo>
                  <a:lnTo>
                    <a:pt x="1748247" y="0"/>
                  </a:lnTo>
                  <a:lnTo>
                    <a:pt x="1748247" y="483388"/>
                  </a:lnTo>
                  <a:lnTo>
                    <a:pt x="0" y="483388"/>
                  </a:lnTo>
                  <a:close/>
                </a:path>
              </a:pathLst>
            </a:custGeom>
            <a:solidFill>
              <a:srgbClr val="14305F"/>
            </a:solidFill>
          </p:spPr>
          <p:txBody>
            <a:bodyPr/>
            <a:lstStyle/>
            <a:p>
              <a:endParaRPr lang="en-US"/>
            </a:p>
          </p:txBody>
        </p:sp>
        <p:sp>
          <p:nvSpPr>
            <p:cNvPr id="10" name="TextBox 10">
              <a:extLst>
                <a:ext uri="{FF2B5EF4-FFF2-40B4-BE49-F238E27FC236}">
                  <a16:creationId xmlns:a16="http://schemas.microsoft.com/office/drawing/2014/main" id="{D2BBBA8E-43AA-FC0C-4BF2-5202D6539817}"/>
                </a:ext>
              </a:extLst>
            </p:cNvPr>
            <p:cNvSpPr txBox="1"/>
            <p:nvPr/>
          </p:nvSpPr>
          <p:spPr>
            <a:xfrm>
              <a:off x="0" y="-47625"/>
              <a:ext cx="1748247" cy="531013"/>
            </a:xfrm>
            <a:prstGeom prst="rect">
              <a:avLst/>
            </a:prstGeom>
          </p:spPr>
          <p:txBody>
            <a:bodyPr lIns="50800" tIns="50800" rIns="50800" bIns="50800" rtlCol="0" anchor="ctr"/>
            <a:lstStyle/>
            <a:p>
              <a:pPr algn="ctr">
                <a:lnSpc>
                  <a:spcPts val="3499"/>
                </a:lnSpc>
              </a:pPr>
              <a:endParaRPr/>
            </a:p>
          </p:txBody>
        </p:sp>
      </p:grpSp>
      <p:sp>
        <p:nvSpPr>
          <p:cNvPr id="11" name="TextBox 11">
            <a:extLst>
              <a:ext uri="{FF2B5EF4-FFF2-40B4-BE49-F238E27FC236}">
                <a16:creationId xmlns:a16="http://schemas.microsoft.com/office/drawing/2014/main" id="{BAAF2053-5D02-8ACF-71A1-FAF366F1980C}"/>
              </a:ext>
            </a:extLst>
          </p:cNvPr>
          <p:cNvSpPr txBox="1"/>
          <p:nvPr/>
        </p:nvSpPr>
        <p:spPr>
          <a:xfrm>
            <a:off x="1028700" y="1057498"/>
            <a:ext cx="10096500" cy="961802"/>
          </a:xfrm>
          <a:prstGeom prst="rect">
            <a:avLst/>
          </a:prstGeom>
        </p:spPr>
        <p:txBody>
          <a:bodyPr wrap="square" lIns="0" tIns="0" rIns="0" bIns="0" rtlCol="0" anchor="t">
            <a:spAutoFit/>
          </a:bodyPr>
          <a:lstStyle/>
          <a:p>
            <a:pPr algn="l">
              <a:lnSpc>
                <a:spcPts val="8400"/>
              </a:lnSpc>
            </a:pPr>
            <a:r>
              <a:rPr lang="en-US" sz="6000" dirty="0">
                <a:solidFill>
                  <a:srgbClr val="FFFFFF"/>
                </a:solidFill>
                <a:latin typeface="Bison"/>
                <a:ea typeface="Bison"/>
                <a:cs typeface="Bison"/>
                <a:sym typeface="Bison"/>
              </a:rPr>
              <a:t>GLOBAL IMPLEMENTATION BEST PRACTICES</a:t>
            </a:r>
          </a:p>
        </p:txBody>
      </p:sp>
      <p:sp>
        <p:nvSpPr>
          <p:cNvPr id="13" name="Rectangle 1">
            <a:extLst>
              <a:ext uri="{FF2B5EF4-FFF2-40B4-BE49-F238E27FC236}">
                <a16:creationId xmlns:a16="http://schemas.microsoft.com/office/drawing/2014/main" id="{C7B01A9E-D7B6-3724-9EBE-CBDD3469EB3F}"/>
              </a:ext>
            </a:extLst>
          </p:cNvPr>
          <p:cNvSpPr>
            <a:spLocks noChangeArrowheads="1"/>
          </p:cNvSpPr>
          <p:nvPr/>
        </p:nvSpPr>
        <p:spPr bwMode="auto">
          <a:xfrm>
            <a:off x="1062567" y="2611697"/>
            <a:ext cx="15392400" cy="670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chemeClr val="tx1"/>
                </a:solidFill>
                <a:effectLst/>
                <a:latin typeface="Arial" panose="020B0604020202020204" pitchFamily="34" charset="0"/>
              </a:rPr>
              <a:t> Use proportional method</a:t>
            </a:r>
            <a:r>
              <a:rPr kumimoji="0" lang="en-US" altLang="en-US" sz="3600" b="0" i="0" u="none" strike="noStrike" cap="none" normalizeH="0" baseline="0" dirty="0">
                <a:ln>
                  <a:noFill/>
                </a:ln>
                <a:solidFill>
                  <a:schemeClr val="tx1"/>
                </a:solidFill>
                <a:effectLst/>
                <a:latin typeface="Arial" panose="020B0604020202020204" pitchFamily="34" charset="0"/>
              </a:rPr>
              <a:t> for indirect spend when direct attribution is not feasible.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chemeClr val="tx1"/>
                </a:solidFill>
                <a:effectLst/>
                <a:latin typeface="Arial" panose="020B0604020202020204" pitchFamily="34" charset="0"/>
              </a:rPr>
              <a:t> Ensure transparency</a:t>
            </a:r>
            <a:r>
              <a:rPr kumimoji="0" lang="en-US" altLang="en-US" sz="3600" b="0" i="0" u="none" strike="noStrike" cap="none" normalizeH="0" baseline="0" dirty="0">
                <a:ln>
                  <a:noFill/>
                </a:ln>
                <a:solidFill>
                  <a:schemeClr val="tx1"/>
                </a:solidFill>
                <a:effectLst/>
                <a:latin typeface="Arial" panose="020B0604020202020204" pitchFamily="34" charset="0"/>
              </a:rPr>
              <a:t> by documenting calculation logic in supplier agreements.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chemeClr val="tx1"/>
                </a:solidFill>
                <a:effectLst/>
                <a:latin typeface="Arial" panose="020B0604020202020204" pitchFamily="34" charset="0"/>
              </a:rPr>
              <a:t> Adapt methods to regional compliance requirements</a:t>
            </a:r>
            <a:r>
              <a:rPr kumimoji="0" lang="en-US" altLang="en-US" sz="3600" b="0" i="0" u="none" strike="noStrike" cap="none" normalizeH="0" baseline="0" dirty="0">
                <a:ln>
                  <a:noFill/>
                </a:ln>
                <a:solidFill>
                  <a:schemeClr val="tx1"/>
                </a:solidFill>
                <a:effectLst/>
                <a:latin typeface="Arial" panose="020B0604020202020204" pitchFamily="34" charset="0"/>
              </a:rPr>
              <a:t> (e.g., EU vs. US reporting standards).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chemeClr val="tx1"/>
                </a:solidFill>
                <a:effectLst/>
                <a:latin typeface="Arial" panose="020B0604020202020204" pitchFamily="34" charset="0"/>
              </a:rPr>
              <a:t> Provide training and templates</a:t>
            </a:r>
            <a:r>
              <a:rPr kumimoji="0" lang="en-US" altLang="en-US" sz="3600" b="0" i="0" u="none" strike="noStrike" cap="none" normalizeH="0" baseline="0" dirty="0">
                <a:ln>
                  <a:noFill/>
                </a:ln>
                <a:solidFill>
                  <a:schemeClr val="tx1"/>
                </a:solidFill>
                <a:effectLst/>
                <a:latin typeface="Arial" panose="020B0604020202020204" pitchFamily="34" charset="0"/>
              </a:rPr>
              <a:t> for suppliers to standardize reporting.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chemeClr val="tx1"/>
                </a:solidFill>
                <a:effectLst/>
                <a:latin typeface="Arial" panose="020B0604020202020204" pitchFamily="34" charset="0"/>
              </a:rPr>
              <a:t> Regularly audit Tier 2 data</a:t>
            </a:r>
            <a:r>
              <a:rPr kumimoji="0" lang="en-US" altLang="en-US" sz="3600" b="0" i="0" u="none" strike="noStrike" cap="none" normalizeH="0" baseline="0" dirty="0">
                <a:ln>
                  <a:noFill/>
                </a:ln>
                <a:solidFill>
                  <a:schemeClr val="tx1"/>
                </a:solidFill>
                <a:effectLst/>
                <a:latin typeface="Arial" panose="020B0604020202020204" pitchFamily="34" charset="0"/>
              </a:rPr>
              <a:t> for consistency and integrity across regions.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chemeClr val="tx1"/>
                </a:solidFill>
                <a:effectLst/>
                <a:latin typeface="Arial" panose="020B0604020202020204" pitchFamily="34" charset="0"/>
              </a:rPr>
              <a:t> Leverage technology platforms</a:t>
            </a:r>
            <a:r>
              <a:rPr kumimoji="0" lang="en-US" altLang="en-US" sz="3600" b="0" i="0" u="none" strike="noStrike" cap="none" normalizeH="0" baseline="0" dirty="0">
                <a:ln>
                  <a:noFill/>
                </a:ln>
                <a:solidFill>
                  <a:schemeClr val="tx1"/>
                </a:solidFill>
                <a:effectLst/>
                <a:latin typeface="Arial" panose="020B0604020202020204" pitchFamily="34" charset="0"/>
              </a:rPr>
              <a:t> (</a:t>
            </a:r>
            <a:r>
              <a:rPr kumimoji="0" lang="en-US" altLang="en-US" sz="3600" b="0" i="0" u="none" strike="noStrike" cap="none" normalizeH="0" baseline="0" dirty="0" err="1">
                <a:ln>
                  <a:noFill/>
                </a:ln>
                <a:solidFill>
                  <a:schemeClr val="tx1"/>
                </a:solidFill>
                <a:effectLst/>
                <a:latin typeface="Arial" panose="020B0604020202020204" pitchFamily="34" charset="0"/>
              </a:rPr>
              <a:t>SupplierGATEWAY</a:t>
            </a:r>
            <a:r>
              <a:rPr kumimoji="0" lang="en-US" altLang="en-US" sz="3600" b="0" i="0" u="none" strike="noStrike" cap="none" normalizeH="0" baseline="0" dirty="0">
                <a:ln>
                  <a:noFill/>
                </a:ln>
                <a:solidFill>
                  <a:schemeClr val="tx1"/>
                </a:solidFill>
                <a:effectLst/>
                <a:latin typeface="Arial" panose="020B0604020202020204" pitchFamily="34" charset="0"/>
              </a:rPr>
              <a:t>, Coupa) for automation and accuracy. </a:t>
            </a:r>
          </a:p>
        </p:txBody>
      </p:sp>
    </p:spTree>
    <p:extLst>
      <p:ext uri="{BB962C8B-B14F-4D97-AF65-F5344CB8AC3E}">
        <p14:creationId xmlns:p14="http://schemas.microsoft.com/office/powerpoint/2010/main" val="2502036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661F9-B23D-ABEC-065C-0F46B4580D1C}"/>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F5113898-8CE4-49F5-F3EE-E454530BF963}"/>
              </a:ext>
            </a:extLst>
          </p:cNvPr>
          <p:cNvGrpSpPr/>
          <p:nvPr/>
        </p:nvGrpSpPr>
        <p:grpSpPr>
          <a:xfrm rot="-10800000">
            <a:off x="-414084" y="0"/>
            <a:ext cx="18789567" cy="10402148"/>
            <a:chOff x="0" y="0"/>
            <a:chExt cx="7469140" cy="4135013"/>
          </a:xfrm>
        </p:grpSpPr>
        <p:sp>
          <p:nvSpPr>
            <p:cNvPr id="3" name="Freeform 3">
              <a:extLst>
                <a:ext uri="{FF2B5EF4-FFF2-40B4-BE49-F238E27FC236}">
                  <a16:creationId xmlns:a16="http://schemas.microsoft.com/office/drawing/2014/main" id="{D96EDDA4-E3CF-EA81-FE52-5D6EA00AF89B}"/>
                </a:ext>
              </a:extLst>
            </p:cNvPr>
            <p:cNvSpPr/>
            <p:nvPr/>
          </p:nvSpPr>
          <p:spPr>
            <a:xfrm>
              <a:off x="0" y="0"/>
              <a:ext cx="7469140" cy="4135013"/>
            </a:xfrm>
            <a:custGeom>
              <a:avLst/>
              <a:gdLst/>
              <a:ahLst/>
              <a:cxnLst/>
              <a:rect l="l" t="t" r="r" b="b"/>
              <a:pathLst>
                <a:path w="7469140" h="4135013">
                  <a:moveTo>
                    <a:pt x="0" y="0"/>
                  </a:moveTo>
                  <a:lnTo>
                    <a:pt x="7469140" y="0"/>
                  </a:lnTo>
                  <a:lnTo>
                    <a:pt x="7469140" y="4135013"/>
                  </a:lnTo>
                  <a:lnTo>
                    <a:pt x="0" y="4135013"/>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4" name="TextBox 4">
              <a:extLst>
                <a:ext uri="{FF2B5EF4-FFF2-40B4-BE49-F238E27FC236}">
                  <a16:creationId xmlns:a16="http://schemas.microsoft.com/office/drawing/2014/main" id="{E909E185-1ACE-F9A6-F22F-0FC81E6A51D3}"/>
                </a:ext>
              </a:extLst>
            </p:cNvPr>
            <p:cNvSpPr txBox="1"/>
            <p:nvPr/>
          </p:nvSpPr>
          <p:spPr>
            <a:xfrm>
              <a:off x="0" y="-47625"/>
              <a:ext cx="7469140" cy="4182638"/>
            </a:xfrm>
            <a:prstGeom prst="rect">
              <a:avLst/>
            </a:prstGeom>
          </p:spPr>
          <p:txBody>
            <a:bodyPr lIns="50800" tIns="50800" rIns="50800" bIns="50800" rtlCol="0" anchor="ctr"/>
            <a:lstStyle/>
            <a:p>
              <a:pPr algn="ctr">
                <a:lnSpc>
                  <a:spcPts val="3499"/>
                </a:lnSpc>
              </a:pPr>
              <a:endParaRPr/>
            </a:p>
          </p:txBody>
        </p:sp>
      </p:grpSp>
      <p:grpSp>
        <p:nvGrpSpPr>
          <p:cNvPr id="5" name="Group 5">
            <a:extLst>
              <a:ext uri="{FF2B5EF4-FFF2-40B4-BE49-F238E27FC236}">
                <a16:creationId xmlns:a16="http://schemas.microsoft.com/office/drawing/2014/main" id="{69C93FD9-2188-F50B-DEED-A40073E75719}"/>
              </a:ext>
            </a:extLst>
          </p:cNvPr>
          <p:cNvGrpSpPr/>
          <p:nvPr/>
        </p:nvGrpSpPr>
        <p:grpSpPr>
          <a:xfrm>
            <a:off x="351049" y="514350"/>
            <a:ext cx="17259300" cy="9258300"/>
            <a:chOff x="0" y="0"/>
            <a:chExt cx="4545659" cy="2438400"/>
          </a:xfrm>
        </p:grpSpPr>
        <p:sp>
          <p:nvSpPr>
            <p:cNvPr id="6" name="Freeform 6">
              <a:extLst>
                <a:ext uri="{FF2B5EF4-FFF2-40B4-BE49-F238E27FC236}">
                  <a16:creationId xmlns:a16="http://schemas.microsoft.com/office/drawing/2014/main" id="{ED71268B-8C47-FEDB-677A-FB018592F736}"/>
                </a:ext>
              </a:extLst>
            </p:cNvPr>
            <p:cNvSpPr/>
            <p:nvPr/>
          </p:nvSpPr>
          <p:spPr>
            <a:xfrm>
              <a:off x="0" y="0"/>
              <a:ext cx="4545659" cy="2438400"/>
            </a:xfrm>
            <a:custGeom>
              <a:avLst/>
              <a:gdLst/>
              <a:ahLst/>
              <a:cxnLst/>
              <a:rect l="l" t="t" r="r" b="b"/>
              <a:pathLst>
                <a:path w="4545659" h="2438400">
                  <a:moveTo>
                    <a:pt x="0" y="0"/>
                  </a:moveTo>
                  <a:lnTo>
                    <a:pt x="4545659" y="0"/>
                  </a:lnTo>
                  <a:lnTo>
                    <a:pt x="4545659" y="2438400"/>
                  </a:lnTo>
                  <a:lnTo>
                    <a:pt x="0" y="2438400"/>
                  </a:lnTo>
                  <a:close/>
                </a:path>
              </a:pathLst>
            </a:custGeom>
            <a:solidFill>
              <a:srgbClr val="FFFFFF"/>
            </a:solidFill>
          </p:spPr>
          <p:txBody>
            <a:bodyPr/>
            <a:lstStyle/>
            <a:p>
              <a:endParaRPr lang="en-US" dirty="0"/>
            </a:p>
          </p:txBody>
        </p:sp>
        <p:sp>
          <p:nvSpPr>
            <p:cNvPr id="7" name="TextBox 7">
              <a:extLst>
                <a:ext uri="{FF2B5EF4-FFF2-40B4-BE49-F238E27FC236}">
                  <a16:creationId xmlns:a16="http://schemas.microsoft.com/office/drawing/2014/main" id="{371E4BB7-71C2-DC0B-7D8D-6795AAF773A2}"/>
                </a:ext>
              </a:extLst>
            </p:cNvPr>
            <p:cNvSpPr txBox="1"/>
            <p:nvPr/>
          </p:nvSpPr>
          <p:spPr>
            <a:xfrm>
              <a:off x="0" y="-47625"/>
              <a:ext cx="4545659" cy="2486025"/>
            </a:xfrm>
            <a:prstGeom prst="rect">
              <a:avLst/>
            </a:prstGeom>
          </p:spPr>
          <p:txBody>
            <a:bodyPr lIns="50800" tIns="50800" rIns="50800" bIns="50800" rtlCol="0" anchor="ctr"/>
            <a:lstStyle/>
            <a:p>
              <a:pPr algn="ctr">
                <a:lnSpc>
                  <a:spcPts val="3499"/>
                </a:lnSpc>
              </a:pPr>
              <a:endParaRPr/>
            </a:p>
          </p:txBody>
        </p:sp>
      </p:grpSp>
      <p:grpSp>
        <p:nvGrpSpPr>
          <p:cNvPr id="8" name="Group 8">
            <a:extLst>
              <a:ext uri="{FF2B5EF4-FFF2-40B4-BE49-F238E27FC236}">
                <a16:creationId xmlns:a16="http://schemas.microsoft.com/office/drawing/2014/main" id="{986D112B-66F5-960C-463F-653706714686}"/>
              </a:ext>
            </a:extLst>
          </p:cNvPr>
          <p:cNvGrpSpPr/>
          <p:nvPr/>
        </p:nvGrpSpPr>
        <p:grpSpPr>
          <a:xfrm rot="-10800000">
            <a:off x="-507890" y="942975"/>
            <a:ext cx="14528690" cy="1216024"/>
            <a:chOff x="0" y="0"/>
            <a:chExt cx="1748247" cy="483388"/>
          </a:xfrm>
        </p:grpSpPr>
        <p:sp>
          <p:nvSpPr>
            <p:cNvPr id="9" name="Freeform 9">
              <a:extLst>
                <a:ext uri="{FF2B5EF4-FFF2-40B4-BE49-F238E27FC236}">
                  <a16:creationId xmlns:a16="http://schemas.microsoft.com/office/drawing/2014/main" id="{80615CEA-9356-0026-F2F9-630827D8FBDE}"/>
                </a:ext>
              </a:extLst>
            </p:cNvPr>
            <p:cNvSpPr/>
            <p:nvPr/>
          </p:nvSpPr>
          <p:spPr>
            <a:xfrm>
              <a:off x="0" y="0"/>
              <a:ext cx="1748247" cy="483388"/>
            </a:xfrm>
            <a:custGeom>
              <a:avLst/>
              <a:gdLst/>
              <a:ahLst/>
              <a:cxnLst/>
              <a:rect l="l" t="t" r="r" b="b"/>
              <a:pathLst>
                <a:path w="1748247" h="483388">
                  <a:moveTo>
                    <a:pt x="0" y="0"/>
                  </a:moveTo>
                  <a:lnTo>
                    <a:pt x="1748247" y="0"/>
                  </a:lnTo>
                  <a:lnTo>
                    <a:pt x="1748247" y="483388"/>
                  </a:lnTo>
                  <a:lnTo>
                    <a:pt x="0" y="483388"/>
                  </a:lnTo>
                  <a:close/>
                </a:path>
              </a:pathLst>
            </a:custGeom>
            <a:solidFill>
              <a:srgbClr val="14305F"/>
            </a:solidFill>
          </p:spPr>
          <p:txBody>
            <a:bodyPr/>
            <a:lstStyle/>
            <a:p>
              <a:endParaRPr lang="en-US"/>
            </a:p>
          </p:txBody>
        </p:sp>
        <p:sp>
          <p:nvSpPr>
            <p:cNvPr id="10" name="TextBox 10">
              <a:extLst>
                <a:ext uri="{FF2B5EF4-FFF2-40B4-BE49-F238E27FC236}">
                  <a16:creationId xmlns:a16="http://schemas.microsoft.com/office/drawing/2014/main" id="{43E98A74-01C8-A4CB-FFCF-D8D00FAF7C8A}"/>
                </a:ext>
              </a:extLst>
            </p:cNvPr>
            <p:cNvSpPr txBox="1"/>
            <p:nvPr/>
          </p:nvSpPr>
          <p:spPr>
            <a:xfrm>
              <a:off x="0" y="-47625"/>
              <a:ext cx="1748247" cy="531013"/>
            </a:xfrm>
            <a:prstGeom prst="rect">
              <a:avLst/>
            </a:prstGeom>
          </p:spPr>
          <p:txBody>
            <a:bodyPr lIns="50800" tIns="50800" rIns="50800" bIns="50800" rtlCol="0" anchor="ctr"/>
            <a:lstStyle/>
            <a:p>
              <a:pPr algn="ctr">
                <a:lnSpc>
                  <a:spcPts val="3499"/>
                </a:lnSpc>
              </a:pPr>
              <a:endParaRPr/>
            </a:p>
          </p:txBody>
        </p:sp>
      </p:grpSp>
      <p:sp>
        <p:nvSpPr>
          <p:cNvPr id="11" name="TextBox 11">
            <a:extLst>
              <a:ext uri="{FF2B5EF4-FFF2-40B4-BE49-F238E27FC236}">
                <a16:creationId xmlns:a16="http://schemas.microsoft.com/office/drawing/2014/main" id="{10589FBB-1EA5-C643-C7A2-6DA5BF7B2E42}"/>
              </a:ext>
            </a:extLst>
          </p:cNvPr>
          <p:cNvSpPr txBox="1"/>
          <p:nvPr/>
        </p:nvSpPr>
        <p:spPr>
          <a:xfrm>
            <a:off x="460733" y="1057498"/>
            <a:ext cx="13560067" cy="961802"/>
          </a:xfrm>
          <a:prstGeom prst="rect">
            <a:avLst/>
          </a:prstGeom>
        </p:spPr>
        <p:txBody>
          <a:bodyPr wrap="square" lIns="0" tIns="0" rIns="0" bIns="0" rtlCol="0" anchor="t">
            <a:spAutoFit/>
          </a:bodyPr>
          <a:lstStyle/>
          <a:p>
            <a:pPr algn="l">
              <a:lnSpc>
                <a:spcPts val="8400"/>
              </a:lnSpc>
            </a:pPr>
            <a:r>
              <a:rPr lang="en-US" sz="6000" dirty="0">
                <a:solidFill>
                  <a:srgbClr val="FFFFFF"/>
                </a:solidFill>
                <a:latin typeface="Bison"/>
                <a:ea typeface="Bison"/>
                <a:cs typeface="Bison"/>
                <a:sym typeface="Bison"/>
              </a:rPr>
              <a:t>GLOBAL IMPLEMENTATION STRATEGIC RECOMMENDATIONS</a:t>
            </a:r>
          </a:p>
        </p:txBody>
      </p:sp>
      <p:sp>
        <p:nvSpPr>
          <p:cNvPr id="13" name="Rectangle 1">
            <a:extLst>
              <a:ext uri="{FF2B5EF4-FFF2-40B4-BE49-F238E27FC236}">
                <a16:creationId xmlns:a16="http://schemas.microsoft.com/office/drawing/2014/main" id="{EF6C56E2-603C-F30E-0F20-D801D8F31B8C}"/>
              </a:ext>
            </a:extLst>
          </p:cNvPr>
          <p:cNvSpPr>
            <a:spLocks noChangeArrowheads="1"/>
          </p:cNvSpPr>
          <p:nvPr/>
        </p:nvSpPr>
        <p:spPr bwMode="auto">
          <a:xfrm>
            <a:off x="1143000" y="3166329"/>
            <a:ext cx="15392400"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indent="-571500" algn="l" rtl="0" fontAlgn="base">
              <a:buFont typeface="Arial" panose="020B0604020202020204" pitchFamily="34" charset="0"/>
              <a:buChar char="•"/>
            </a:pPr>
            <a:r>
              <a:rPr lang="en-US" sz="3600" b="1" i="0" u="none" strike="noStrike" dirty="0">
                <a:solidFill>
                  <a:srgbClr val="595959"/>
                </a:solidFill>
                <a:effectLst/>
                <a:latin typeface="Arial" panose="020B0604020202020204" pitchFamily="34" charset="0"/>
                <a:cs typeface="Arial" panose="020B0604020202020204" pitchFamily="34" charset="0"/>
              </a:rPr>
              <a:t>Leverage Networks</a:t>
            </a:r>
            <a:r>
              <a:rPr lang="en-US" sz="3600" b="0" i="0" dirty="0">
                <a:solidFill>
                  <a:srgbClr val="000000"/>
                </a:solidFill>
                <a:effectLst/>
                <a:latin typeface="Arial" panose="020B0604020202020204" pitchFamily="34" charset="0"/>
                <a:cs typeface="Arial" panose="020B0604020202020204" pitchFamily="34" charset="0"/>
              </a:rPr>
              <a:t>​ - </a:t>
            </a:r>
            <a:r>
              <a:rPr lang="en-US" sz="3600" b="0" u="none" strike="noStrike" dirty="0">
                <a:solidFill>
                  <a:srgbClr val="595959"/>
                </a:solidFill>
                <a:effectLst/>
                <a:latin typeface="Arial" panose="020B0604020202020204" pitchFamily="34" charset="0"/>
                <a:cs typeface="Arial" panose="020B0604020202020204" pitchFamily="34" charset="0"/>
              </a:rPr>
              <a:t>Partner with organizations like WEConnect International, that provide certified suppliers and regional expertise to enhance your impact sourcing program.</a:t>
            </a:r>
            <a:endParaRPr lang="en-US" sz="3600" b="0" dirty="0">
              <a:solidFill>
                <a:srgbClr val="000000"/>
              </a:solidFill>
              <a:effectLst/>
              <a:latin typeface="Arial" panose="020B0604020202020204" pitchFamily="34" charset="0"/>
              <a:cs typeface="Arial" panose="020B0604020202020204" pitchFamily="34" charset="0"/>
            </a:endParaRPr>
          </a:p>
          <a:p>
            <a:pPr algn="l" rtl="0" fontAlgn="base">
              <a:buNone/>
            </a:pPr>
            <a:endParaRPr lang="en-US" sz="3600" b="0" dirty="0">
              <a:solidFill>
                <a:srgbClr val="000000"/>
              </a:solidFill>
              <a:effectLst/>
              <a:latin typeface="Arial" panose="020B0604020202020204" pitchFamily="34" charset="0"/>
              <a:cs typeface="Arial" panose="020B0604020202020204" pitchFamily="34" charset="0"/>
            </a:endParaRPr>
          </a:p>
          <a:p>
            <a:pPr marL="571500" indent="-571500" algn="l" rtl="0" fontAlgn="base">
              <a:buFont typeface="Arial" panose="020B0604020202020204" pitchFamily="34" charset="0"/>
              <a:buChar char="•"/>
            </a:pPr>
            <a:r>
              <a:rPr lang="en-US" sz="3600" b="1" i="0" u="none" strike="noStrike" dirty="0">
                <a:solidFill>
                  <a:srgbClr val="595959"/>
                </a:solidFill>
                <a:effectLst/>
                <a:latin typeface="Arial" panose="020B0604020202020204" pitchFamily="34" charset="0"/>
                <a:cs typeface="Arial" panose="020B0604020202020204" pitchFamily="34" charset="0"/>
              </a:rPr>
              <a:t>Set Measurable Goals</a:t>
            </a:r>
            <a:r>
              <a:rPr lang="en-US" sz="3600" b="0" i="0" dirty="0">
                <a:solidFill>
                  <a:srgbClr val="000000"/>
                </a:solidFill>
                <a:effectLst/>
                <a:latin typeface="Arial" panose="020B0604020202020204" pitchFamily="34" charset="0"/>
                <a:cs typeface="Arial" panose="020B0604020202020204" pitchFamily="34" charset="0"/>
              </a:rPr>
              <a:t>​ - </a:t>
            </a:r>
            <a:r>
              <a:rPr lang="en-US" sz="3600" b="0" u="none" strike="noStrike" dirty="0">
                <a:solidFill>
                  <a:srgbClr val="595959"/>
                </a:solidFill>
                <a:effectLst/>
                <a:latin typeface="Arial" panose="020B0604020202020204" pitchFamily="34" charset="0"/>
                <a:cs typeface="Arial" panose="020B0604020202020204" pitchFamily="34" charset="0"/>
              </a:rPr>
              <a:t>Establish clear objectives and integrate reporting into procurement to track inclusive sourcing progress.</a:t>
            </a:r>
            <a:r>
              <a:rPr lang="en-US" sz="3600" b="0" dirty="0">
                <a:solidFill>
                  <a:srgbClr val="000000"/>
                </a:solidFill>
                <a:effectLst/>
                <a:latin typeface="Arial" panose="020B0604020202020204" pitchFamily="34" charset="0"/>
                <a:cs typeface="Arial" panose="020B0604020202020204" pitchFamily="34" charset="0"/>
              </a:rPr>
              <a:t>​</a:t>
            </a:r>
          </a:p>
          <a:p>
            <a:pPr algn="l" rtl="0" fontAlgn="base">
              <a:buNone/>
            </a:pPr>
            <a:endParaRPr lang="en-US" sz="3600" b="0" dirty="0">
              <a:solidFill>
                <a:srgbClr val="000000"/>
              </a:solidFill>
              <a:effectLst/>
              <a:latin typeface="Arial" panose="020B0604020202020204" pitchFamily="34" charset="0"/>
              <a:cs typeface="Arial" panose="020B0604020202020204" pitchFamily="34" charset="0"/>
            </a:endParaRPr>
          </a:p>
          <a:p>
            <a:pPr marL="571500" indent="-571500" algn="l" rtl="0" fontAlgn="base">
              <a:buFont typeface="Arial" panose="020B0604020202020204" pitchFamily="34" charset="0"/>
              <a:buChar char="•"/>
            </a:pPr>
            <a:r>
              <a:rPr lang="en-US" sz="3600" b="1" i="0" u="none" strike="noStrike" dirty="0">
                <a:solidFill>
                  <a:srgbClr val="595959"/>
                </a:solidFill>
                <a:effectLst/>
                <a:latin typeface="Arial" panose="020B0604020202020204" pitchFamily="34" charset="0"/>
                <a:cs typeface="Arial" panose="020B0604020202020204" pitchFamily="34" charset="0"/>
              </a:rPr>
              <a:t>Educate Stakeholders</a:t>
            </a:r>
            <a:r>
              <a:rPr lang="en-US" sz="3600" b="0" i="0" dirty="0">
                <a:solidFill>
                  <a:srgbClr val="000000"/>
                </a:solidFill>
                <a:effectLst/>
                <a:latin typeface="Arial" panose="020B0604020202020204" pitchFamily="34" charset="0"/>
                <a:cs typeface="Arial" panose="020B0604020202020204" pitchFamily="34" charset="0"/>
              </a:rPr>
              <a:t>​ - </a:t>
            </a:r>
            <a:r>
              <a:rPr lang="en-US" sz="3600" b="0" u="none" strike="noStrike" dirty="0">
                <a:solidFill>
                  <a:srgbClr val="595959"/>
                </a:solidFill>
                <a:effectLst/>
                <a:latin typeface="Arial" panose="020B0604020202020204" pitchFamily="34" charset="0"/>
                <a:cs typeface="Arial" panose="020B0604020202020204" pitchFamily="34" charset="0"/>
              </a:rPr>
              <a:t>Train internal teams on the importance and benefits of inclusive sourcing for organizational success.</a:t>
            </a:r>
            <a:r>
              <a:rPr lang="en-US" sz="3600" b="0" dirty="0">
                <a:solidFill>
                  <a:srgbClr val="000000"/>
                </a:solidFill>
                <a:effectLst/>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343071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DDE5F0"/>
        </a:solidFill>
        <a:effectLst/>
      </p:bgPr>
    </p:bg>
    <p:spTree>
      <p:nvGrpSpPr>
        <p:cNvPr id="1" name="">
          <a:extLst>
            <a:ext uri="{FF2B5EF4-FFF2-40B4-BE49-F238E27FC236}">
              <a16:creationId xmlns:a16="http://schemas.microsoft.com/office/drawing/2014/main" id="{E50D6F29-C2DE-8D8E-D7D8-A0792C2FCDF3}"/>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E2020EFD-6A11-17A3-D359-6AFD96D0C07A}"/>
              </a:ext>
            </a:extLst>
          </p:cNvPr>
          <p:cNvGrpSpPr/>
          <p:nvPr/>
        </p:nvGrpSpPr>
        <p:grpSpPr>
          <a:xfrm rot="-10800000">
            <a:off x="-501567" y="-115148"/>
            <a:ext cx="18789567" cy="10402148"/>
            <a:chOff x="0" y="0"/>
            <a:chExt cx="7469140" cy="4135013"/>
          </a:xfrm>
        </p:grpSpPr>
        <p:sp>
          <p:nvSpPr>
            <p:cNvPr id="3" name="Freeform 3">
              <a:extLst>
                <a:ext uri="{FF2B5EF4-FFF2-40B4-BE49-F238E27FC236}">
                  <a16:creationId xmlns:a16="http://schemas.microsoft.com/office/drawing/2014/main" id="{225A0C3E-7EA0-87F5-3381-8187CF7FE5F8}"/>
                </a:ext>
              </a:extLst>
            </p:cNvPr>
            <p:cNvSpPr/>
            <p:nvPr/>
          </p:nvSpPr>
          <p:spPr>
            <a:xfrm>
              <a:off x="0" y="0"/>
              <a:ext cx="7469140" cy="4135013"/>
            </a:xfrm>
            <a:custGeom>
              <a:avLst/>
              <a:gdLst/>
              <a:ahLst/>
              <a:cxnLst/>
              <a:rect l="l" t="t" r="r" b="b"/>
              <a:pathLst>
                <a:path w="7469140" h="4135013">
                  <a:moveTo>
                    <a:pt x="0" y="0"/>
                  </a:moveTo>
                  <a:lnTo>
                    <a:pt x="7469140" y="0"/>
                  </a:lnTo>
                  <a:lnTo>
                    <a:pt x="7469140" y="4135013"/>
                  </a:lnTo>
                  <a:lnTo>
                    <a:pt x="0" y="4135013"/>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4" name="TextBox 4">
              <a:extLst>
                <a:ext uri="{FF2B5EF4-FFF2-40B4-BE49-F238E27FC236}">
                  <a16:creationId xmlns:a16="http://schemas.microsoft.com/office/drawing/2014/main" id="{F6F367F1-C870-4142-F94D-014E4953E891}"/>
                </a:ext>
              </a:extLst>
            </p:cNvPr>
            <p:cNvSpPr txBox="1"/>
            <p:nvPr/>
          </p:nvSpPr>
          <p:spPr>
            <a:xfrm>
              <a:off x="0" y="-47625"/>
              <a:ext cx="7469140" cy="4182638"/>
            </a:xfrm>
            <a:prstGeom prst="rect">
              <a:avLst/>
            </a:prstGeom>
          </p:spPr>
          <p:txBody>
            <a:bodyPr lIns="50800" tIns="50800" rIns="50800" bIns="50800" rtlCol="0" anchor="ctr"/>
            <a:lstStyle/>
            <a:p>
              <a:pPr algn="ctr">
                <a:lnSpc>
                  <a:spcPts val="3499"/>
                </a:lnSpc>
              </a:pPr>
              <a:endParaRPr/>
            </a:p>
          </p:txBody>
        </p:sp>
      </p:grpSp>
      <p:grpSp>
        <p:nvGrpSpPr>
          <p:cNvPr id="5" name="Group 5">
            <a:extLst>
              <a:ext uri="{FF2B5EF4-FFF2-40B4-BE49-F238E27FC236}">
                <a16:creationId xmlns:a16="http://schemas.microsoft.com/office/drawing/2014/main" id="{A8A2BFD5-01AF-5175-48A6-FF134E3F9C32}"/>
              </a:ext>
            </a:extLst>
          </p:cNvPr>
          <p:cNvGrpSpPr/>
          <p:nvPr/>
        </p:nvGrpSpPr>
        <p:grpSpPr>
          <a:xfrm>
            <a:off x="514350" y="514350"/>
            <a:ext cx="17259300" cy="9258300"/>
            <a:chOff x="0" y="0"/>
            <a:chExt cx="35046050" cy="18799537"/>
          </a:xfrm>
        </p:grpSpPr>
        <p:sp>
          <p:nvSpPr>
            <p:cNvPr id="6" name="Freeform 6">
              <a:extLst>
                <a:ext uri="{FF2B5EF4-FFF2-40B4-BE49-F238E27FC236}">
                  <a16:creationId xmlns:a16="http://schemas.microsoft.com/office/drawing/2014/main" id="{C53B4754-EE31-D774-734A-896AB6FFB31D}"/>
                </a:ext>
              </a:extLst>
            </p:cNvPr>
            <p:cNvSpPr/>
            <p:nvPr/>
          </p:nvSpPr>
          <p:spPr>
            <a:xfrm>
              <a:off x="0" y="0"/>
              <a:ext cx="35046050" cy="18799536"/>
            </a:xfrm>
            <a:custGeom>
              <a:avLst/>
              <a:gdLst/>
              <a:ahLst/>
              <a:cxnLst/>
              <a:rect l="l" t="t" r="r" b="b"/>
              <a:pathLst>
                <a:path w="35046050" h="18799536">
                  <a:moveTo>
                    <a:pt x="0" y="0"/>
                  </a:moveTo>
                  <a:lnTo>
                    <a:pt x="0" y="18799536"/>
                  </a:lnTo>
                  <a:lnTo>
                    <a:pt x="35046050" y="18799536"/>
                  </a:lnTo>
                  <a:lnTo>
                    <a:pt x="35046050" y="0"/>
                  </a:lnTo>
                  <a:lnTo>
                    <a:pt x="0" y="0"/>
                  </a:lnTo>
                  <a:close/>
                  <a:moveTo>
                    <a:pt x="34985089" y="18738577"/>
                  </a:moveTo>
                  <a:lnTo>
                    <a:pt x="59690" y="18738577"/>
                  </a:lnTo>
                  <a:lnTo>
                    <a:pt x="59690" y="59690"/>
                  </a:lnTo>
                  <a:lnTo>
                    <a:pt x="34985089" y="59690"/>
                  </a:lnTo>
                  <a:lnTo>
                    <a:pt x="34985089" y="18738577"/>
                  </a:lnTo>
                  <a:close/>
                </a:path>
              </a:pathLst>
            </a:custGeom>
            <a:solidFill>
              <a:srgbClr val="E6176C"/>
            </a:solidFill>
          </p:spPr>
          <p:txBody>
            <a:bodyPr/>
            <a:lstStyle/>
            <a:p>
              <a:endParaRPr lang="en-US"/>
            </a:p>
          </p:txBody>
        </p:sp>
      </p:grpSp>
      <p:sp>
        <p:nvSpPr>
          <p:cNvPr id="7" name="Freeform 7">
            <a:extLst>
              <a:ext uri="{FF2B5EF4-FFF2-40B4-BE49-F238E27FC236}">
                <a16:creationId xmlns:a16="http://schemas.microsoft.com/office/drawing/2014/main" id="{93A5053A-63D1-33F5-9EE0-73440941C31C}"/>
              </a:ext>
            </a:extLst>
          </p:cNvPr>
          <p:cNvSpPr/>
          <p:nvPr/>
        </p:nvSpPr>
        <p:spPr>
          <a:xfrm>
            <a:off x="6248400" y="1257300"/>
            <a:ext cx="4800600" cy="1371600"/>
          </a:xfrm>
          <a:custGeom>
            <a:avLst/>
            <a:gdLst/>
            <a:ahLst/>
            <a:cxnLst/>
            <a:rect l="l" t="t" r="r" b="b"/>
            <a:pathLst>
              <a:path w="10110696" h="3321259">
                <a:moveTo>
                  <a:pt x="0" y="0"/>
                </a:moveTo>
                <a:lnTo>
                  <a:pt x="10110696" y="0"/>
                </a:lnTo>
                <a:lnTo>
                  <a:pt x="10110696" y="3321260"/>
                </a:lnTo>
                <a:lnTo>
                  <a:pt x="0" y="3321260"/>
                </a:lnTo>
                <a:lnTo>
                  <a:pt x="0" y="0"/>
                </a:lnTo>
                <a:close/>
              </a:path>
            </a:pathLst>
          </a:custGeom>
          <a:blipFill>
            <a:blip r:embed="rId2"/>
            <a:stretch>
              <a:fillRect/>
            </a:stretch>
          </a:blipFill>
        </p:spPr>
        <p:txBody>
          <a:bodyPr/>
          <a:lstStyle/>
          <a:p>
            <a:endParaRPr lang="en-US"/>
          </a:p>
        </p:txBody>
      </p:sp>
      <p:sp>
        <p:nvSpPr>
          <p:cNvPr id="8" name="TextBox 7">
            <a:extLst>
              <a:ext uri="{FF2B5EF4-FFF2-40B4-BE49-F238E27FC236}">
                <a16:creationId xmlns:a16="http://schemas.microsoft.com/office/drawing/2014/main" id="{DB2275C1-7880-E50C-D0A2-23B52B12DDF7}"/>
              </a:ext>
            </a:extLst>
          </p:cNvPr>
          <p:cNvSpPr txBox="1"/>
          <p:nvPr/>
        </p:nvSpPr>
        <p:spPr>
          <a:xfrm>
            <a:off x="2133600" y="4838700"/>
            <a:ext cx="14630400"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solidFill>
                <a:effectLst/>
                <a:uLnTx/>
                <a:uFillTx/>
                <a:latin typeface="Calibri" panose="020F0502020204030204"/>
                <a:ea typeface="+mn-ea"/>
                <a:cs typeface="+mn-cs"/>
              </a:rPr>
              <a:t>Questions?</a:t>
            </a:r>
            <a:r>
              <a:rPr kumimoji="0" lang="en-US" sz="6000" b="0" i="0" u="none" strike="noStrike" kern="1200" cap="none" spc="0" normalizeH="0" baseline="0" noProof="0" dirty="0">
                <a:ln>
                  <a:noFill/>
                </a:ln>
                <a:solidFill>
                  <a:schemeClr val="bg1"/>
                </a:solidFill>
                <a:effectLst/>
                <a:uLnTx/>
                <a:uFillTx/>
                <a:latin typeface="Calibri" panose="020F0502020204030204"/>
                <a:ea typeface="+mn-ea"/>
                <a:cs typeface="+mn-cs"/>
              </a:rPr>
              <a:t> </a:t>
            </a:r>
            <a:r>
              <a:rPr kumimoji="0" lang="en-US" sz="6000" b="0" i="0" u="none" strike="noStrike" kern="1200" cap="none" spc="0" normalizeH="0" baseline="0" noProof="0" dirty="0">
                <a:ln>
                  <a:noFill/>
                </a:ln>
                <a:solidFill>
                  <a:schemeClr val="tx2">
                    <a:lumMod val="40000"/>
                    <a:lumOff val="60000"/>
                  </a:schemeClr>
                </a:solidFill>
                <a:effectLst/>
                <a:uLnTx/>
                <a:uFillTx/>
                <a:latin typeface="Calibri" panose="020F0502020204030204"/>
                <a:ea typeface="+mn-ea"/>
                <a:cs typeface="+mn-cs"/>
              </a:rPr>
              <a:t>Please reach out to: membersupport@weconnectinternational.org</a:t>
            </a:r>
          </a:p>
        </p:txBody>
      </p:sp>
    </p:spTree>
    <p:extLst>
      <p:ext uri="{BB962C8B-B14F-4D97-AF65-F5344CB8AC3E}">
        <p14:creationId xmlns:p14="http://schemas.microsoft.com/office/powerpoint/2010/main" val="1214238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DDE5F0"/>
        </a:solidFill>
        <a:effectLst/>
      </p:bgPr>
    </p:bg>
    <p:spTree>
      <p:nvGrpSpPr>
        <p:cNvPr id="1" name="">
          <a:extLst>
            <a:ext uri="{FF2B5EF4-FFF2-40B4-BE49-F238E27FC236}">
              <a16:creationId xmlns:a16="http://schemas.microsoft.com/office/drawing/2014/main" id="{7C15CBDD-09FD-FDCC-3709-FFEC5D32FB0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5AF5205F-EFF4-D788-8477-BE9B5EDEE3DC}"/>
              </a:ext>
            </a:extLst>
          </p:cNvPr>
          <p:cNvGrpSpPr/>
          <p:nvPr/>
        </p:nvGrpSpPr>
        <p:grpSpPr>
          <a:xfrm>
            <a:off x="514350" y="514350"/>
            <a:ext cx="17259300" cy="9258300"/>
            <a:chOff x="0" y="0"/>
            <a:chExt cx="4545659" cy="2438400"/>
          </a:xfrm>
        </p:grpSpPr>
        <p:sp>
          <p:nvSpPr>
            <p:cNvPr id="3" name="Freeform 3">
              <a:extLst>
                <a:ext uri="{FF2B5EF4-FFF2-40B4-BE49-F238E27FC236}">
                  <a16:creationId xmlns:a16="http://schemas.microsoft.com/office/drawing/2014/main" id="{158208DB-9EDA-B388-E885-7351A08BC07F}"/>
                </a:ext>
              </a:extLst>
            </p:cNvPr>
            <p:cNvSpPr/>
            <p:nvPr/>
          </p:nvSpPr>
          <p:spPr>
            <a:xfrm>
              <a:off x="0" y="0"/>
              <a:ext cx="4545659" cy="2438400"/>
            </a:xfrm>
            <a:custGeom>
              <a:avLst/>
              <a:gdLst/>
              <a:ahLst/>
              <a:cxnLst/>
              <a:rect l="l" t="t" r="r" b="b"/>
              <a:pathLst>
                <a:path w="4545659" h="2438400">
                  <a:moveTo>
                    <a:pt x="0" y="0"/>
                  </a:moveTo>
                  <a:lnTo>
                    <a:pt x="4545659" y="0"/>
                  </a:lnTo>
                  <a:lnTo>
                    <a:pt x="4545659" y="2438400"/>
                  </a:lnTo>
                  <a:lnTo>
                    <a:pt x="0" y="2438400"/>
                  </a:lnTo>
                  <a:close/>
                </a:path>
              </a:pathLst>
            </a:custGeom>
            <a:solidFill>
              <a:srgbClr val="FFFFFF"/>
            </a:solidFill>
          </p:spPr>
          <p:txBody>
            <a:bodyPr/>
            <a:lstStyle/>
            <a:p>
              <a:endParaRPr lang="en-US"/>
            </a:p>
          </p:txBody>
        </p:sp>
        <p:sp>
          <p:nvSpPr>
            <p:cNvPr id="4" name="TextBox 4">
              <a:extLst>
                <a:ext uri="{FF2B5EF4-FFF2-40B4-BE49-F238E27FC236}">
                  <a16:creationId xmlns:a16="http://schemas.microsoft.com/office/drawing/2014/main" id="{281821E6-C382-3A43-5701-976AFBBE710A}"/>
                </a:ext>
              </a:extLst>
            </p:cNvPr>
            <p:cNvSpPr txBox="1"/>
            <p:nvPr/>
          </p:nvSpPr>
          <p:spPr>
            <a:xfrm>
              <a:off x="0" y="-47625"/>
              <a:ext cx="4545659" cy="2486025"/>
            </a:xfrm>
            <a:prstGeom prst="rect">
              <a:avLst/>
            </a:prstGeom>
          </p:spPr>
          <p:txBody>
            <a:bodyPr lIns="50800" tIns="50800" rIns="50800" bIns="50800" rtlCol="0" anchor="ctr"/>
            <a:lstStyle/>
            <a:p>
              <a:pPr algn="ctr">
                <a:lnSpc>
                  <a:spcPts val="3499"/>
                </a:lnSpc>
              </a:pPr>
              <a:endParaRPr/>
            </a:p>
          </p:txBody>
        </p:sp>
      </p:grpSp>
      <p:grpSp>
        <p:nvGrpSpPr>
          <p:cNvPr id="11" name="Group 11">
            <a:extLst>
              <a:ext uri="{FF2B5EF4-FFF2-40B4-BE49-F238E27FC236}">
                <a16:creationId xmlns:a16="http://schemas.microsoft.com/office/drawing/2014/main" id="{A427C02F-EE9A-82AB-F4B6-06B1623D8408}"/>
              </a:ext>
            </a:extLst>
          </p:cNvPr>
          <p:cNvGrpSpPr/>
          <p:nvPr/>
        </p:nvGrpSpPr>
        <p:grpSpPr>
          <a:xfrm rot="10800000">
            <a:off x="3864496" y="4908433"/>
            <a:ext cx="14457371" cy="216323"/>
            <a:chOff x="0" y="0"/>
            <a:chExt cx="1256875" cy="32796"/>
          </a:xfrm>
        </p:grpSpPr>
        <p:sp>
          <p:nvSpPr>
            <p:cNvPr id="12" name="Freeform 12">
              <a:extLst>
                <a:ext uri="{FF2B5EF4-FFF2-40B4-BE49-F238E27FC236}">
                  <a16:creationId xmlns:a16="http://schemas.microsoft.com/office/drawing/2014/main" id="{07DED2AB-EC5B-9092-D9F3-9634B5BCD1A1}"/>
                </a:ext>
              </a:extLst>
            </p:cNvPr>
            <p:cNvSpPr/>
            <p:nvPr/>
          </p:nvSpPr>
          <p:spPr>
            <a:xfrm>
              <a:off x="0" y="0"/>
              <a:ext cx="1256875" cy="32796"/>
            </a:xfrm>
            <a:custGeom>
              <a:avLst/>
              <a:gdLst/>
              <a:ahLst/>
              <a:cxnLst/>
              <a:rect l="l" t="t" r="r" b="b"/>
              <a:pathLst>
                <a:path w="1256875" h="32796">
                  <a:moveTo>
                    <a:pt x="16398" y="0"/>
                  </a:moveTo>
                  <a:lnTo>
                    <a:pt x="1240477" y="0"/>
                  </a:lnTo>
                  <a:cubicBezTo>
                    <a:pt x="1249534" y="0"/>
                    <a:pt x="1256875" y="7342"/>
                    <a:pt x="1256875" y="16398"/>
                  </a:cubicBezTo>
                  <a:lnTo>
                    <a:pt x="1256875" y="16398"/>
                  </a:lnTo>
                  <a:cubicBezTo>
                    <a:pt x="1256875" y="25454"/>
                    <a:pt x="1249534" y="32796"/>
                    <a:pt x="1240477" y="32796"/>
                  </a:cubicBezTo>
                  <a:lnTo>
                    <a:pt x="16398" y="32796"/>
                  </a:lnTo>
                  <a:cubicBezTo>
                    <a:pt x="7342" y="32796"/>
                    <a:pt x="0" y="25454"/>
                    <a:pt x="0" y="16398"/>
                  </a:cubicBezTo>
                  <a:lnTo>
                    <a:pt x="0" y="16398"/>
                  </a:lnTo>
                  <a:cubicBezTo>
                    <a:pt x="0" y="7342"/>
                    <a:pt x="7342" y="0"/>
                    <a:pt x="16398" y="0"/>
                  </a:cubicBezTo>
                  <a:close/>
                </a:path>
              </a:pathLst>
            </a:custGeom>
            <a:gradFill rotWithShape="1">
              <a:gsLst>
                <a:gs pos="0">
                  <a:srgbClr val="FEB608">
                    <a:alpha val="100000"/>
                  </a:srgbClr>
                </a:gs>
                <a:gs pos="33333">
                  <a:srgbClr val="E6176C">
                    <a:alpha val="100000"/>
                  </a:srgbClr>
                </a:gs>
                <a:gs pos="66667">
                  <a:srgbClr val="14305F">
                    <a:alpha val="100000"/>
                  </a:srgbClr>
                </a:gs>
                <a:gs pos="100000">
                  <a:srgbClr val="7B99CC">
                    <a:alpha val="100000"/>
                  </a:srgbClr>
                </a:gs>
              </a:gsLst>
              <a:lin ang="0"/>
            </a:gradFill>
          </p:spPr>
          <p:txBody>
            <a:bodyPr/>
            <a:lstStyle/>
            <a:p>
              <a:endParaRPr lang="en-US"/>
            </a:p>
          </p:txBody>
        </p:sp>
        <p:sp>
          <p:nvSpPr>
            <p:cNvPr id="13" name="TextBox 13">
              <a:extLst>
                <a:ext uri="{FF2B5EF4-FFF2-40B4-BE49-F238E27FC236}">
                  <a16:creationId xmlns:a16="http://schemas.microsoft.com/office/drawing/2014/main" id="{A0EE92A3-1861-D1E2-D0FE-B16AA920DB75}"/>
                </a:ext>
              </a:extLst>
            </p:cNvPr>
            <p:cNvSpPr txBox="1"/>
            <p:nvPr/>
          </p:nvSpPr>
          <p:spPr>
            <a:xfrm>
              <a:off x="0" y="-47625"/>
              <a:ext cx="1256875" cy="80421"/>
            </a:xfrm>
            <a:prstGeom prst="rect">
              <a:avLst/>
            </a:prstGeom>
          </p:spPr>
          <p:txBody>
            <a:bodyPr lIns="50800" tIns="50800" rIns="50800" bIns="50800" rtlCol="0" anchor="ctr"/>
            <a:lstStyle/>
            <a:p>
              <a:pPr algn="ctr">
                <a:lnSpc>
                  <a:spcPts val="3522"/>
                </a:lnSpc>
              </a:pPr>
              <a:endParaRPr/>
            </a:p>
          </p:txBody>
        </p:sp>
      </p:grpSp>
      <p:grpSp>
        <p:nvGrpSpPr>
          <p:cNvPr id="5" name="Group 5">
            <a:extLst>
              <a:ext uri="{FF2B5EF4-FFF2-40B4-BE49-F238E27FC236}">
                <a16:creationId xmlns:a16="http://schemas.microsoft.com/office/drawing/2014/main" id="{0F696EDB-FE6E-CEDD-056C-05F76D906947}"/>
              </a:ext>
            </a:extLst>
          </p:cNvPr>
          <p:cNvGrpSpPr/>
          <p:nvPr/>
        </p:nvGrpSpPr>
        <p:grpSpPr>
          <a:xfrm>
            <a:off x="-381000" y="4408583"/>
            <a:ext cx="4397935" cy="1216024"/>
            <a:chOff x="0" y="0"/>
            <a:chExt cx="5863914" cy="1621366"/>
          </a:xfrm>
        </p:grpSpPr>
        <p:grpSp>
          <p:nvGrpSpPr>
            <p:cNvPr id="6" name="Group 6">
              <a:extLst>
                <a:ext uri="{FF2B5EF4-FFF2-40B4-BE49-F238E27FC236}">
                  <a16:creationId xmlns:a16="http://schemas.microsoft.com/office/drawing/2014/main" id="{9B8282F1-F5E4-7783-091F-DF5396272985}"/>
                </a:ext>
              </a:extLst>
            </p:cNvPr>
            <p:cNvGrpSpPr/>
            <p:nvPr/>
          </p:nvGrpSpPr>
          <p:grpSpPr>
            <a:xfrm rot="-10800000">
              <a:off x="0" y="0"/>
              <a:ext cx="5863914" cy="1621366"/>
              <a:chOff x="0" y="0"/>
              <a:chExt cx="1748247" cy="483388"/>
            </a:xfrm>
          </p:grpSpPr>
          <p:sp>
            <p:nvSpPr>
              <p:cNvPr id="7" name="Freeform 7">
                <a:extLst>
                  <a:ext uri="{FF2B5EF4-FFF2-40B4-BE49-F238E27FC236}">
                    <a16:creationId xmlns:a16="http://schemas.microsoft.com/office/drawing/2014/main" id="{021B498B-932D-D6AE-6948-87DEED05FDFB}"/>
                  </a:ext>
                </a:extLst>
              </p:cNvPr>
              <p:cNvSpPr/>
              <p:nvPr/>
            </p:nvSpPr>
            <p:spPr>
              <a:xfrm>
                <a:off x="0" y="0"/>
                <a:ext cx="1748247" cy="483388"/>
              </a:xfrm>
              <a:custGeom>
                <a:avLst/>
                <a:gdLst/>
                <a:ahLst/>
                <a:cxnLst/>
                <a:rect l="l" t="t" r="r" b="b"/>
                <a:pathLst>
                  <a:path w="1748247" h="483388">
                    <a:moveTo>
                      <a:pt x="0" y="0"/>
                    </a:moveTo>
                    <a:lnTo>
                      <a:pt x="1748247" y="0"/>
                    </a:lnTo>
                    <a:lnTo>
                      <a:pt x="1748247" y="483388"/>
                    </a:lnTo>
                    <a:lnTo>
                      <a:pt x="0" y="483388"/>
                    </a:lnTo>
                    <a:close/>
                  </a:path>
                </a:pathLst>
              </a:custGeom>
              <a:solidFill>
                <a:srgbClr val="14305F"/>
              </a:solidFill>
            </p:spPr>
            <p:txBody>
              <a:bodyPr/>
              <a:lstStyle/>
              <a:p>
                <a:endParaRPr lang="en-US"/>
              </a:p>
            </p:txBody>
          </p:sp>
          <p:sp>
            <p:nvSpPr>
              <p:cNvPr id="8" name="TextBox 8">
                <a:extLst>
                  <a:ext uri="{FF2B5EF4-FFF2-40B4-BE49-F238E27FC236}">
                    <a16:creationId xmlns:a16="http://schemas.microsoft.com/office/drawing/2014/main" id="{8F464FF4-5652-7AF6-4C52-6A86E3961596}"/>
                  </a:ext>
                </a:extLst>
              </p:cNvPr>
              <p:cNvSpPr txBox="1"/>
              <p:nvPr/>
            </p:nvSpPr>
            <p:spPr>
              <a:xfrm>
                <a:off x="0" y="-47625"/>
                <a:ext cx="1748247" cy="531013"/>
              </a:xfrm>
              <a:prstGeom prst="rect">
                <a:avLst/>
              </a:prstGeom>
            </p:spPr>
            <p:txBody>
              <a:bodyPr lIns="50800" tIns="50800" rIns="50800" bIns="50800" rtlCol="0" anchor="ctr"/>
              <a:lstStyle/>
              <a:p>
                <a:pPr algn="ctr">
                  <a:lnSpc>
                    <a:spcPts val="3499"/>
                  </a:lnSpc>
                </a:pPr>
                <a:endParaRPr/>
              </a:p>
            </p:txBody>
          </p:sp>
        </p:grpSp>
        <p:sp>
          <p:nvSpPr>
            <p:cNvPr id="9" name="TextBox 9">
              <a:extLst>
                <a:ext uri="{FF2B5EF4-FFF2-40B4-BE49-F238E27FC236}">
                  <a16:creationId xmlns:a16="http://schemas.microsoft.com/office/drawing/2014/main" id="{B1B2BC6A-C94F-E5F4-3037-878F0583C299}"/>
                </a:ext>
              </a:extLst>
            </p:cNvPr>
            <p:cNvSpPr txBox="1"/>
            <p:nvPr/>
          </p:nvSpPr>
          <p:spPr>
            <a:xfrm>
              <a:off x="1489984" y="114300"/>
              <a:ext cx="3815130" cy="1282403"/>
            </a:xfrm>
            <a:prstGeom prst="rect">
              <a:avLst/>
            </a:prstGeom>
          </p:spPr>
          <p:txBody>
            <a:bodyPr wrap="square" lIns="0" tIns="0" rIns="0" bIns="0" rtlCol="0" anchor="t">
              <a:spAutoFit/>
            </a:bodyPr>
            <a:lstStyle/>
            <a:p>
              <a:pPr algn="l">
                <a:lnSpc>
                  <a:spcPts val="8400"/>
                </a:lnSpc>
              </a:pPr>
              <a:r>
                <a:rPr lang="en-US" sz="6000" dirty="0">
                  <a:solidFill>
                    <a:srgbClr val="FFFFFF"/>
                  </a:solidFill>
                  <a:latin typeface="Bison"/>
                  <a:ea typeface="Bison"/>
                  <a:cs typeface="Bison"/>
                  <a:sym typeface="Bison"/>
                </a:rPr>
                <a:t>appendix</a:t>
              </a:r>
            </a:p>
          </p:txBody>
        </p:sp>
      </p:grpSp>
      <p:sp>
        <p:nvSpPr>
          <p:cNvPr id="14" name="Freeform 14">
            <a:extLst>
              <a:ext uri="{FF2B5EF4-FFF2-40B4-BE49-F238E27FC236}">
                <a16:creationId xmlns:a16="http://schemas.microsoft.com/office/drawing/2014/main" id="{E2782764-4952-D209-F06D-D80E88321166}"/>
              </a:ext>
            </a:extLst>
          </p:cNvPr>
          <p:cNvSpPr/>
          <p:nvPr/>
        </p:nvSpPr>
        <p:spPr>
          <a:xfrm>
            <a:off x="14880317" y="8699370"/>
            <a:ext cx="2378983" cy="781471"/>
          </a:xfrm>
          <a:custGeom>
            <a:avLst/>
            <a:gdLst/>
            <a:ahLst/>
            <a:cxnLst/>
            <a:rect l="l" t="t" r="r" b="b"/>
            <a:pathLst>
              <a:path w="2378983" h="781471">
                <a:moveTo>
                  <a:pt x="0" y="0"/>
                </a:moveTo>
                <a:lnTo>
                  <a:pt x="2378983" y="0"/>
                </a:lnTo>
                <a:lnTo>
                  <a:pt x="2378983" y="781472"/>
                </a:lnTo>
                <a:lnTo>
                  <a:pt x="0" y="781472"/>
                </a:lnTo>
                <a:lnTo>
                  <a:pt x="0" y="0"/>
                </a:lnTo>
                <a:close/>
              </a:path>
            </a:pathLst>
          </a:custGeom>
          <a:blipFill>
            <a:blip r:embed="rId2"/>
            <a:stretch>
              <a:fillRect/>
            </a:stretch>
          </a:blipFill>
        </p:spPr>
        <p:txBody>
          <a:bodyPr/>
          <a:lstStyle/>
          <a:p>
            <a:endParaRPr lang="en-US"/>
          </a:p>
        </p:txBody>
      </p:sp>
    </p:spTree>
    <p:extLst>
      <p:ext uri="{BB962C8B-B14F-4D97-AF65-F5344CB8AC3E}">
        <p14:creationId xmlns:p14="http://schemas.microsoft.com/office/powerpoint/2010/main" val="1481526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388E723-31A1-6FB1-8E3C-51D5EA451B78}"/>
              </a:ext>
            </a:extLst>
          </p:cNvPr>
          <p:cNvSpPr/>
          <p:nvPr/>
        </p:nvSpPr>
        <p:spPr>
          <a:xfrm>
            <a:off x="2" y="2987"/>
            <a:ext cx="18287999" cy="10287002"/>
          </a:xfrm>
          <a:prstGeom prst="rect">
            <a:avLst/>
          </a:prstGeom>
          <a:solidFill>
            <a:srgbClr val="DDE6F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sz="3600" dirty="0">
              <a:solidFill>
                <a:srgbClr val="242424"/>
              </a:solidFill>
              <a:latin typeface="+mj-lt"/>
            </a:endParaRPr>
          </a:p>
        </p:txBody>
      </p:sp>
      <p:sp>
        <p:nvSpPr>
          <p:cNvPr id="4" name="object 2">
            <a:extLst>
              <a:ext uri="{FF2B5EF4-FFF2-40B4-BE49-F238E27FC236}">
                <a16:creationId xmlns:a16="http://schemas.microsoft.com/office/drawing/2014/main" id="{5BE2E2BD-78AD-24BD-7EBE-905D8F339106}"/>
              </a:ext>
            </a:extLst>
          </p:cNvPr>
          <p:cNvSpPr txBox="1">
            <a:spLocks noGrp="1"/>
          </p:cNvSpPr>
          <p:nvPr>
            <p:ph type="title"/>
          </p:nvPr>
        </p:nvSpPr>
        <p:spPr>
          <a:xfrm>
            <a:off x="-2012601" y="567573"/>
            <a:ext cx="13917707" cy="1014645"/>
          </a:xfrm>
          <a:prstGeom prst="rect">
            <a:avLst/>
          </a:prstGeom>
        </p:spPr>
        <p:txBody>
          <a:bodyPr vert="horz" wrap="square" lIns="0" tIns="21852" rIns="0" bIns="0" rtlCol="0" anchor="ctr">
            <a:spAutoFit/>
          </a:bodyPr>
          <a:lstStyle/>
          <a:p>
            <a:pPr marL="16809">
              <a:spcBef>
                <a:spcPts val="173"/>
              </a:spcBef>
            </a:pPr>
            <a:r>
              <a:rPr lang="en-US" sz="6450" b="1" dirty="0">
                <a:solidFill>
                  <a:srgbClr val="002060"/>
                </a:solidFill>
                <a:latin typeface="Arial" panose="020B0604020202020204" pitchFamily="34" charset="0"/>
                <a:ea typeface="+mn-ea"/>
                <a:cs typeface="Arial" panose="020B0604020202020204" pitchFamily="34" charset="0"/>
              </a:rPr>
              <a:t>Tier 2 Clause, Sample 1</a:t>
            </a:r>
            <a:endParaRPr sz="6450" b="1" dirty="0">
              <a:solidFill>
                <a:srgbClr val="002060"/>
              </a:solidFill>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ECBF7AC0-DE59-943A-F7FA-24F4A56F4592}"/>
              </a:ext>
            </a:extLst>
          </p:cNvPr>
          <p:cNvSpPr txBox="1"/>
          <p:nvPr/>
        </p:nvSpPr>
        <p:spPr>
          <a:xfrm>
            <a:off x="999878" y="2425633"/>
            <a:ext cx="15324411" cy="6740307"/>
          </a:xfrm>
          <a:prstGeom prst="rect">
            <a:avLst/>
          </a:prstGeom>
          <a:noFill/>
        </p:spPr>
        <p:txBody>
          <a:bodyPr wrap="square" rtlCol="0">
            <a:spAutoFit/>
          </a:bodyPr>
          <a:lstStyle/>
          <a:p>
            <a:pPr algn="l"/>
            <a:r>
              <a:rPr lang="en-US" sz="3600" dirty="0">
                <a:solidFill>
                  <a:srgbClr val="000000"/>
                </a:solidFill>
                <a:latin typeface="Arial" panose="020B0604020202020204" pitchFamily="34" charset="0"/>
                <a:cs typeface="Arial" panose="020B0604020202020204" pitchFamily="34" charset="0"/>
              </a:rPr>
              <a:t>Each quarter, Vendor shall (XXX) report the total dollar amount spent with all certified minority and woman owned suppliers and subcontractors involved in providing goods and services to (XXX) from all countries where (XXX) has operations and/or goods and services are sourced from, provided there are certifying organizations in-place, and the percentage of Vendor’s total sales represented by the total sales made by the Vendor to (XXX).  This information shall be provided to (XXX) within 45 days after the end of each Calendar Quarter and shall be submitted to (YYY) and shall be provided in an acceptable format requested by (YYY).  If Vendor does not currently track minority and woman owned purchases, it represents and warrants that within one year of the Execution Date of this Agreement, it shall implement a program to comply with this Section.</a:t>
            </a:r>
            <a:endParaRPr lang="en-US" sz="3600" dirty="0">
              <a:solidFill>
                <a:srgbClr val="2424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8987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388E723-31A1-6FB1-8E3C-51D5EA451B78}"/>
              </a:ext>
            </a:extLst>
          </p:cNvPr>
          <p:cNvSpPr/>
          <p:nvPr/>
        </p:nvSpPr>
        <p:spPr>
          <a:xfrm>
            <a:off x="2" y="2987"/>
            <a:ext cx="18287999" cy="10287002"/>
          </a:xfrm>
          <a:prstGeom prst="rect">
            <a:avLst/>
          </a:prstGeom>
          <a:solidFill>
            <a:srgbClr val="DDE6F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sz="3600" dirty="0">
              <a:solidFill>
                <a:srgbClr val="242424"/>
              </a:solidFill>
              <a:latin typeface="+mj-lt"/>
            </a:endParaRPr>
          </a:p>
        </p:txBody>
      </p:sp>
      <p:sp>
        <p:nvSpPr>
          <p:cNvPr id="4" name="object 2">
            <a:extLst>
              <a:ext uri="{FF2B5EF4-FFF2-40B4-BE49-F238E27FC236}">
                <a16:creationId xmlns:a16="http://schemas.microsoft.com/office/drawing/2014/main" id="{5BE2E2BD-78AD-24BD-7EBE-905D8F339106}"/>
              </a:ext>
            </a:extLst>
          </p:cNvPr>
          <p:cNvSpPr txBox="1">
            <a:spLocks noGrp="1"/>
          </p:cNvSpPr>
          <p:nvPr>
            <p:ph type="title"/>
          </p:nvPr>
        </p:nvSpPr>
        <p:spPr>
          <a:xfrm>
            <a:off x="-2105070" y="706988"/>
            <a:ext cx="13917707" cy="1014645"/>
          </a:xfrm>
          <a:prstGeom prst="rect">
            <a:avLst/>
          </a:prstGeom>
        </p:spPr>
        <p:txBody>
          <a:bodyPr vert="horz" wrap="square" lIns="0" tIns="21852" rIns="0" bIns="0" rtlCol="0" anchor="ctr">
            <a:spAutoFit/>
          </a:bodyPr>
          <a:lstStyle/>
          <a:p>
            <a:pPr marL="16809">
              <a:spcBef>
                <a:spcPts val="173"/>
              </a:spcBef>
            </a:pPr>
            <a:r>
              <a:rPr lang="en-US" sz="6450" b="1" dirty="0">
                <a:solidFill>
                  <a:srgbClr val="002060"/>
                </a:solidFill>
                <a:latin typeface="Arial" panose="020B0604020202020204" pitchFamily="34" charset="0"/>
                <a:ea typeface="+mn-ea"/>
                <a:cs typeface="Arial" panose="020B0604020202020204" pitchFamily="34" charset="0"/>
              </a:rPr>
              <a:t>Tier 2 Clause, Sample 2</a:t>
            </a:r>
            <a:endParaRPr sz="6450" b="1" dirty="0">
              <a:solidFill>
                <a:srgbClr val="002060"/>
              </a:solidFill>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ECBF7AC0-DE59-943A-F7FA-24F4A56F4592}"/>
              </a:ext>
            </a:extLst>
          </p:cNvPr>
          <p:cNvSpPr txBox="1"/>
          <p:nvPr/>
        </p:nvSpPr>
        <p:spPr>
          <a:xfrm>
            <a:off x="999878" y="2425632"/>
            <a:ext cx="15324411" cy="6186309"/>
          </a:xfrm>
          <a:prstGeom prst="rect">
            <a:avLst/>
          </a:prstGeom>
          <a:noFill/>
        </p:spPr>
        <p:txBody>
          <a:bodyPr wrap="square" rtlCol="0">
            <a:spAutoFit/>
          </a:bodyPr>
          <a:lstStyle/>
          <a:p>
            <a:r>
              <a:rPr lang="en-US" sz="3600" dirty="0">
                <a:latin typeface="Arial" panose="020B0604020202020204" pitchFamily="34" charset="0"/>
                <a:ea typeface="SimSun" panose="02010600030101010101" pitchFamily="2" charset="-122"/>
                <a:cs typeface="Arial" panose="020B0604020202020204" pitchFamily="34" charset="0"/>
              </a:rPr>
              <a:t>Supplier will procure a minimum of (</a:t>
            </a:r>
            <a:r>
              <a:rPr lang="en-US" sz="3600" i="1" u="sng" dirty="0">
                <a:solidFill>
                  <a:srgbClr val="7030A0"/>
                </a:solidFill>
                <a:latin typeface="Arial" panose="020B0604020202020204" pitchFamily="34" charset="0"/>
                <a:ea typeface="SimSun" panose="02010600030101010101" pitchFamily="2" charset="-122"/>
                <a:cs typeface="Arial" panose="020B0604020202020204" pitchFamily="34" charset="0"/>
              </a:rPr>
              <a:t>insert number</a:t>
            </a:r>
            <a:r>
              <a:rPr lang="en-US" sz="3600" dirty="0">
                <a:latin typeface="Arial" panose="020B0604020202020204" pitchFamily="34" charset="0"/>
                <a:ea typeface="SimSun" panose="02010600030101010101" pitchFamily="2" charset="-122"/>
                <a:cs typeface="Arial" panose="020B0604020202020204" pitchFamily="34" charset="0"/>
              </a:rPr>
              <a:t>) percent of its total subcontracts with Diverse Business Enterprises. Supplier will track and maintain spending data by country with such Diversity Business Enterprises and will report Second Tier Direct Expenditures and/or Second Tier Indirect Expenditure to Buyer by the 45th day of the month following the close of each calendar quarter on forms designated by Buyer or formats approved by Buyer. Supplier’s initial report shall be due at the end of the quarter following execution of this Agreement. If Supplier requires a delay in the report, Supplier will notify Buyer who will inform the (XXX) Supplier Diversity team and the parties will discuss a revised due date.  </a:t>
            </a:r>
          </a:p>
          <a:p>
            <a:pPr algn="l"/>
            <a:endParaRPr lang="en-US" sz="3600" dirty="0">
              <a:solidFill>
                <a:srgbClr val="24242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9136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414084" y="0"/>
            <a:ext cx="18789567" cy="10402148"/>
            <a:chOff x="0" y="0"/>
            <a:chExt cx="7469140" cy="4135013"/>
          </a:xfrm>
        </p:grpSpPr>
        <p:sp>
          <p:nvSpPr>
            <p:cNvPr id="3" name="Freeform 3"/>
            <p:cNvSpPr/>
            <p:nvPr/>
          </p:nvSpPr>
          <p:spPr>
            <a:xfrm>
              <a:off x="0" y="0"/>
              <a:ext cx="7469140" cy="4135013"/>
            </a:xfrm>
            <a:custGeom>
              <a:avLst/>
              <a:gdLst/>
              <a:ahLst/>
              <a:cxnLst/>
              <a:rect l="l" t="t" r="r" b="b"/>
              <a:pathLst>
                <a:path w="7469140" h="4135013">
                  <a:moveTo>
                    <a:pt x="0" y="0"/>
                  </a:moveTo>
                  <a:lnTo>
                    <a:pt x="7469140" y="0"/>
                  </a:lnTo>
                  <a:lnTo>
                    <a:pt x="7469140" y="4135013"/>
                  </a:lnTo>
                  <a:lnTo>
                    <a:pt x="0" y="4135013"/>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4" name="TextBox 4"/>
            <p:cNvSpPr txBox="1"/>
            <p:nvPr/>
          </p:nvSpPr>
          <p:spPr>
            <a:xfrm>
              <a:off x="0" y="-47625"/>
              <a:ext cx="7469140" cy="4182638"/>
            </a:xfrm>
            <a:prstGeom prst="rect">
              <a:avLst/>
            </a:prstGeom>
          </p:spPr>
          <p:txBody>
            <a:bodyPr lIns="50800" tIns="50800" rIns="50800" bIns="50800" rtlCol="0" anchor="ctr"/>
            <a:lstStyle/>
            <a:p>
              <a:pPr algn="ctr">
                <a:lnSpc>
                  <a:spcPts val="3499"/>
                </a:lnSpc>
              </a:pPr>
              <a:endParaRPr/>
            </a:p>
          </p:txBody>
        </p:sp>
      </p:grpSp>
      <p:grpSp>
        <p:nvGrpSpPr>
          <p:cNvPr id="5" name="Group 5"/>
          <p:cNvGrpSpPr/>
          <p:nvPr/>
        </p:nvGrpSpPr>
        <p:grpSpPr>
          <a:xfrm>
            <a:off x="514350" y="514350"/>
            <a:ext cx="17259300" cy="9258300"/>
            <a:chOff x="0" y="0"/>
            <a:chExt cx="4545659" cy="2438400"/>
          </a:xfrm>
        </p:grpSpPr>
        <p:sp>
          <p:nvSpPr>
            <p:cNvPr id="6" name="Freeform 6"/>
            <p:cNvSpPr/>
            <p:nvPr/>
          </p:nvSpPr>
          <p:spPr>
            <a:xfrm>
              <a:off x="0" y="0"/>
              <a:ext cx="4545659" cy="2438400"/>
            </a:xfrm>
            <a:custGeom>
              <a:avLst/>
              <a:gdLst/>
              <a:ahLst/>
              <a:cxnLst/>
              <a:rect l="l" t="t" r="r" b="b"/>
              <a:pathLst>
                <a:path w="4545659" h="2438400">
                  <a:moveTo>
                    <a:pt x="0" y="0"/>
                  </a:moveTo>
                  <a:lnTo>
                    <a:pt x="4545659" y="0"/>
                  </a:lnTo>
                  <a:lnTo>
                    <a:pt x="4545659" y="2438400"/>
                  </a:lnTo>
                  <a:lnTo>
                    <a:pt x="0" y="2438400"/>
                  </a:lnTo>
                  <a:close/>
                </a:path>
              </a:pathLst>
            </a:custGeom>
            <a:solidFill>
              <a:srgbClr val="FFFFFF"/>
            </a:solidFill>
          </p:spPr>
          <p:txBody>
            <a:bodyPr/>
            <a:lstStyle/>
            <a:p>
              <a:endParaRPr lang="en-US"/>
            </a:p>
          </p:txBody>
        </p:sp>
        <p:sp>
          <p:nvSpPr>
            <p:cNvPr id="7" name="TextBox 7"/>
            <p:cNvSpPr txBox="1"/>
            <p:nvPr/>
          </p:nvSpPr>
          <p:spPr>
            <a:xfrm>
              <a:off x="0" y="-47625"/>
              <a:ext cx="4545659" cy="2486025"/>
            </a:xfrm>
            <a:prstGeom prst="rect">
              <a:avLst/>
            </a:prstGeom>
          </p:spPr>
          <p:txBody>
            <a:bodyPr lIns="50800" tIns="50800" rIns="50800" bIns="50800" rtlCol="0" anchor="ctr"/>
            <a:lstStyle/>
            <a:p>
              <a:pPr algn="ctr">
                <a:lnSpc>
                  <a:spcPts val="3499"/>
                </a:lnSpc>
              </a:pPr>
              <a:endParaRPr/>
            </a:p>
          </p:txBody>
        </p:sp>
      </p:grpSp>
      <p:grpSp>
        <p:nvGrpSpPr>
          <p:cNvPr id="8" name="Group 8"/>
          <p:cNvGrpSpPr/>
          <p:nvPr/>
        </p:nvGrpSpPr>
        <p:grpSpPr>
          <a:xfrm rot="-10800000">
            <a:off x="-507888" y="942975"/>
            <a:ext cx="4397935" cy="1216024"/>
            <a:chOff x="0" y="0"/>
            <a:chExt cx="1748247" cy="483388"/>
          </a:xfrm>
        </p:grpSpPr>
        <p:sp>
          <p:nvSpPr>
            <p:cNvPr id="9" name="Freeform 9"/>
            <p:cNvSpPr/>
            <p:nvPr/>
          </p:nvSpPr>
          <p:spPr>
            <a:xfrm>
              <a:off x="0" y="0"/>
              <a:ext cx="1748247" cy="483388"/>
            </a:xfrm>
            <a:custGeom>
              <a:avLst/>
              <a:gdLst/>
              <a:ahLst/>
              <a:cxnLst/>
              <a:rect l="l" t="t" r="r" b="b"/>
              <a:pathLst>
                <a:path w="1748247" h="483388">
                  <a:moveTo>
                    <a:pt x="0" y="0"/>
                  </a:moveTo>
                  <a:lnTo>
                    <a:pt x="1748247" y="0"/>
                  </a:lnTo>
                  <a:lnTo>
                    <a:pt x="1748247" y="483388"/>
                  </a:lnTo>
                  <a:lnTo>
                    <a:pt x="0" y="483388"/>
                  </a:lnTo>
                  <a:close/>
                </a:path>
              </a:pathLst>
            </a:custGeom>
            <a:solidFill>
              <a:srgbClr val="14305F"/>
            </a:solidFill>
          </p:spPr>
          <p:txBody>
            <a:bodyPr/>
            <a:lstStyle/>
            <a:p>
              <a:endParaRPr lang="en-US"/>
            </a:p>
          </p:txBody>
        </p:sp>
        <p:sp>
          <p:nvSpPr>
            <p:cNvPr id="10" name="TextBox 10"/>
            <p:cNvSpPr txBox="1"/>
            <p:nvPr/>
          </p:nvSpPr>
          <p:spPr>
            <a:xfrm>
              <a:off x="0" y="-47625"/>
              <a:ext cx="1748247" cy="531013"/>
            </a:xfrm>
            <a:prstGeom prst="rect">
              <a:avLst/>
            </a:prstGeom>
          </p:spPr>
          <p:txBody>
            <a:bodyPr lIns="50800" tIns="50800" rIns="50800" bIns="50800" rtlCol="0" anchor="ctr"/>
            <a:lstStyle/>
            <a:p>
              <a:pPr algn="ctr">
                <a:lnSpc>
                  <a:spcPts val="3499"/>
                </a:lnSpc>
              </a:pPr>
              <a:endParaRPr/>
            </a:p>
          </p:txBody>
        </p:sp>
      </p:grpSp>
      <p:sp>
        <p:nvSpPr>
          <p:cNvPr id="11" name="TextBox 11"/>
          <p:cNvSpPr txBox="1"/>
          <p:nvPr/>
        </p:nvSpPr>
        <p:spPr>
          <a:xfrm>
            <a:off x="1028700" y="914400"/>
            <a:ext cx="2328714" cy="961802"/>
          </a:xfrm>
          <a:prstGeom prst="rect">
            <a:avLst/>
          </a:prstGeom>
        </p:spPr>
        <p:txBody>
          <a:bodyPr lIns="0" tIns="0" rIns="0" bIns="0" rtlCol="0" anchor="t">
            <a:spAutoFit/>
          </a:bodyPr>
          <a:lstStyle/>
          <a:p>
            <a:pPr algn="l">
              <a:lnSpc>
                <a:spcPts val="8400"/>
              </a:lnSpc>
            </a:pPr>
            <a:r>
              <a:rPr lang="en-US" sz="6000" dirty="0">
                <a:solidFill>
                  <a:srgbClr val="FFFFFF"/>
                </a:solidFill>
                <a:latin typeface="Bison"/>
                <a:ea typeface="Bison"/>
                <a:cs typeface="Bison"/>
                <a:sym typeface="Bison"/>
              </a:rPr>
              <a:t>overview</a:t>
            </a:r>
          </a:p>
        </p:txBody>
      </p:sp>
      <p:sp>
        <p:nvSpPr>
          <p:cNvPr id="12" name="TextBox 11">
            <a:extLst>
              <a:ext uri="{FF2B5EF4-FFF2-40B4-BE49-F238E27FC236}">
                <a16:creationId xmlns:a16="http://schemas.microsoft.com/office/drawing/2014/main" id="{F459B38D-4FB3-D803-4E46-64BC4C9E61B6}"/>
              </a:ext>
            </a:extLst>
          </p:cNvPr>
          <p:cNvSpPr txBox="1"/>
          <p:nvPr/>
        </p:nvSpPr>
        <p:spPr>
          <a:xfrm>
            <a:off x="1447800" y="2822430"/>
            <a:ext cx="15925800" cy="6370975"/>
          </a:xfrm>
          <a:prstGeom prst="rect">
            <a:avLst/>
          </a:prstGeom>
          <a:noFill/>
        </p:spPr>
        <p:txBody>
          <a:bodyPr wrap="square" lIns="91440" tIns="45720" rIns="91440" bIns="45720" anchor="t">
            <a:spAutoFit/>
          </a:bodyPr>
          <a:lstStyle/>
          <a:p>
            <a:pPr fontAlgn="base"/>
            <a:r>
              <a:rPr lang="en-US" sz="3600" dirty="0">
                <a:solidFill>
                  <a:prstClr val="black"/>
                </a:solidFill>
                <a:latin typeface="Arial"/>
                <a:cs typeface="Arial"/>
              </a:rPr>
              <a:t>The</a:t>
            </a:r>
            <a:r>
              <a:rPr lang="en-US" sz="3600" spc="-44" dirty="0">
                <a:solidFill>
                  <a:prstClr val="black"/>
                </a:solidFill>
                <a:latin typeface="Arial"/>
                <a:cs typeface="Arial"/>
              </a:rPr>
              <a:t> </a:t>
            </a:r>
            <a:r>
              <a:rPr lang="en-US" sz="3600" dirty="0">
                <a:solidFill>
                  <a:prstClr val="black"/>
                </a:solidFill>
                <a:latin typeface="Arial"/>
                <a:cs typeface="Arial"/>
              </a:rPr>
              <a:t>Global</a:t>
            </a:r>
            <a:r>
              <a:rPr lang="en-US" sz="3600" spc="-71" dirty="0">
                <a:solidFill>
                  <a:prstClr val="black"/>
                </a:solidFill>
                <a:latin typeface="Arial"/>
                <a:cs typeface="Arial"/>
              </a:rPr>
              <a:t> </a:t>
            </a:r>
            <a:r>
              <a:rPr lang="en-US" sz="3600" dirty="0">
                <a:solidFill>
                  <a:prstClr val="black"/>
                </a:solidFill>
                <a:latin typeface="Arial"/>
                <a:cs typeface="Arial"/>
              </a:rPr>
              <a:t>Tier</a:t>
            </a:r>
            <a:r>
              <a:rPr lang="en-US" sz="3600" spc="-40" dirty="0">
                <a:solidFill>
                  <a:prstClr val="black"/>
                </a:solidFill>
                <a:latin typeface="Arial"/>
                <a:cs typeface="Arial"/>
              </a:rPr>
              <a:t> </a:t>
            </a:r>
            <a:r>
              <a:rPr lang="en-US" sz="3600" dirty="0">
                <a:solidFill>
                  <a:prstClr val="black"/>
                </a:solidFill>
                <a:latin typeface="Arial"/>
                <a:cs typeface="Arial"/>
              </a:rPr>
              <a:t>2</a:t>
            </a:r>
            <a:r>
              <a:rPr lang="en-US" sz="3600" spc="-75" dirty="0">
                <a:solidFill>
                  <a:prstClr val="black"/>
                </a:solidFill>
                <a:latin typeface="Arial"/>
                <a:cs typeface="Arial"/>
              </a:rPr>
              <a:t> </a:t>
            </a:r>
            <a:r>
              <a:rPr lang="en-US" sz="3600" spc="-22" dirty="0">
                <a:solidFill>
                  <a:prstClr val="black"/>
                </a:solidFill>
                <a:latin typeface="Arial"/>
                <a:cs typeface="Arial"/>
              </a:rPr>
              <a:t>Toolkit</a:t>
            </a:r>
            <a:r>
              <a:rPr lang="en-US" sz="3600" spc="-53" dirty="0">
                <a:solidFill>
                  <a:prstClr val="black"/>
                </a:solidFill>
                <a:latin typeface="Arial"/>
                <a:cs typeface="Arial"/>
              </a:rPr>
              <a:t> </a:t>
            </a:r>
            <a:r>
              <a:rPr lang="en-US" sz="3600" dirty="0">
                <a:solidFill>
                  <a:prstClr val="black"/>
                </a:solidFill>
                <a:latin typeface="Arial"/>
                <a:cs typeface="Arial"/>
              </a:rPr>
              <a:t>was</a:t>
            </a:r>
            <a:r>
              <a:rPr lang="en-US" sz="3600" spc="-40" dirty="0">
                <a:solidFill>
                  <a:prstClr val="black"/>
                </a:solidFill>
                <a:latin typeface="Arial"/>
                <a:cs typeface="Arial"/>
              </a:rPr>
              <a:t> </a:t>
            </a:r>
            <a:r>
              <a:rPr lang="en-US" sz="3600" dirty="0">
                <a:solidFill>
                  <a:prstClr val="black"/>
                </a:solidFill>
                <a:latin typeface="Arial"/>
                <a:cs typeface="Arial"/>
              </a:rPr>
              <a:t>developed</a:t>
            </a:r>
            <a:r>
              <a:rPr lang="en-US" sz="3600" spc="-40" dirty="0">
                <a:solidFill>
                  <a:prstClr val="black"/>
                </a:solidFill>
                <a:latin typeface="Arial"/>
                <a:cs typeface="Arial"/>
              </a:rPr>
              <a:t> </a:t>
            </a:r>
            <a:r>
              <a:rPr lang="en-US" sz="3600" dirty="0">
                <a:solidFill>
                  <a:prstClr val="black"/>
                </a:solidFill>
                <a:latin typeface="Arial"/>
                <a:cs typeface="Arial"/>
              </a:rPr>
              <a:t>to</a:t>
            </a:r>
            <a:r>
              <a:rPr lang="en-US" sz="3600" spc="-53" dirty="0">
                <a:solidFill>
                  <a:prstClr val="black"/>
                </a:solidFill>
                <a:latin typeface="Arial"/>
                <a:cs typeface="Arial"/>
              </a:rPr>
              <a:t> </a:t>
            </a:r>
            <a:r>
              <a:rPr lang="en-US" sz="3600" dirty="0">
                <a:solidFill>
                  <a:prstClr val="black"/>
                </a:solidFill>
                <a:latin typeface="Arial"/>
                <a:cs typeface="Arial"/>
              </a:rPr>
              <a:t>assist</a:t>
            </a:r>
            <a:r>
              <a:rPr lang="en-US" sz="3600" spc="-57" dirty="0">
                <a:solidFill>
                  <a:prstClr val="black"/>
                </a:solidFill>
                <a:latin typeface="Arial"/>
                <a:cs typeface="Arial"/>
              </a:rPr>
              <a:t> </a:t>
            </a:r>
            <a:r>
              <a:rPr lang="en-US" sz="3600" spc="-9" dirty="0">
                <a:solidFill>
                  <a:prstClr val="black"/>
                </a:solidFill>
                <a:latin typeface="Arial"/>
                <a:cs typeface="Arial"/>
              </a:rPr>
              <a:t>corporations </a:t>
            </a:r>
            <a:r>
              <a:rPr lang="en-US" sz="3600" dirty="0">
                <a:solidFill>
                  <a:prstClr val="black"/>
                </a:solidFill>
                <a:latin typeface="Arial"/>
                <a:cs typeface="Arial"/>
              </a:rPr>
              <a:t>with</a:t>
            </a:r>
            <a:r>
              <a:rPr lang="en-US" sz="3600" spc="-75" dirty="0">
                <a:solidFill>
                  <a:prstClr val="black"/>
                </a:solidFill>
                <a:latin typeface="Arial"/>
                <a:cs typeface="Arial"/>
              </a:rPr>
              <a:t> </a:t>
            </a:r>
            <a:r>
              <a:rPr lang="en-US" sz="3600" dirty="0">
                <a:solidFill>
                  <a:prstClr val="black"/>
                </a:solidFill>
                <a:latin typeface="Arial"/>
                <a:cs typeface="Arial"/>
              </a:rPr>
              <a:t>growing</a:t>
            </a:r>
            <a:r>
              <a:rPr lang="en-US" sz="3600" spc="-110" dirty="0">
                <a:solidFill>
                  <a:prstClr val="black"/>
                </a:solidFill>
                <a:latin typeface="Arial"/>
                <a:cs typeface="Arial"/>
              </a:rPr>
              <a:t> </a:t>
            </a:r>
            <a:r>
              <a:rPr lang="en-US" sz="3600" dirty="0">
                <a:solidFill>
                  <a:prstClr val="black"/>
                </a:solidFill>
                <a:latin typeface="Arial"/>
                <a:cs typeface="Arial"/>
              </a:rPr>
              <a:t>Tier</a:t>
            </a:r>
            <a:r>
              <a:rPr lang="en-US" sz="3600" spc="-79" dirty="0">
                <a:solidFill>
                  <a:prstClr val="black"/>
                </a:solidFill>
                <a:latin typeface="Arial"/>
                <a:cs typeface="Arial"/>
              </a:rPr>
              <a:t> </a:t>
            </a:r>
            <a:r>
              <a:rPr lang="en-US" sz="3600" dirty="0">
                <a:solidFill>
                  <a:prstClr val="black"/>
                </a:solidFill>
                <a:latin typeface="Arial"/>
                <a:cs typeface="Arial"/>
              </a:rPr>
              <a:t>2</a:t>
            </a:r>
            <a:r>
              <a:rPr lang="en-US" sz="3600" spc="-88" dirty="0">
                <a:solidFill>
                  <a:prstClr val="black"/>
                </a:solidFill>
                <a:latin typeface="Arial"/>
                <a:cs typeface="Arial"/>
              </a:rPr>
              <a:t> </a:t>
            </a:r>
            <a:r>
              <a:rPr lang="en-US" sz="3600" dirty="0">
                <a:solidFill>
                  <a:prstClr val="black"/>
                </a:solidFill>
                <a:latin typeface="Arial"/>
                <a:cs typeface="Arial"/>
              </a:rPr>
              <a:t>efforts</a:t>
            </a:r>
            <a:r>
              <a:rPr lang="en-US" sz="3600" spc="-97" dirty="0">
                <a:solidFill>
                  <a:prstClr val="black"/>
                </a:solidFill>
                <a:latin typeface="Arial"/>
                <a:cs typeface="Arial"/>
              </a:rPr>
              <a:t> </a:t>
            </a:r>
            <a:r>
              <a:rPr lang="en-US" sz="3600" dirty="0">
                <a:solidFill>
                  <a:prstClr val="black"/>
                </a:solidFill>
                <a:latin typeface="Arial"/>
                <a:cs typeface="Arial"/>
              </a:rPr>
              <a:t>beyond</a:t>
            </a:r>
            <a:r>
              <a:rPr lang="en-US" sz="3600" spc="-88" dirty="0">
                <a:solidFill>
                  <a:prstClr val="black"/>
                </a:solidFill>
                <a:latin typeface="Arial"/>
                <a:cs typeface="Arial"/>
              </a:rPr>
              <a:t> </a:t>
            </a:r>
            <a:r>
              <a:rPr lang="en-US" sz="3600" dirty="0">
                <a:solidFill>
                  <a:prstClr val="black"/>
                </a:solidFill>
                <a:latin typeface="Arial"/>
                <a:cs typeface="Arial"/>
              </a:rPr>
              <a:t>borders,</a:t>
            </a:r>
            <a:r>
              <a:rPr lang="en-US" sz="3600" spc="-101" dirty="0">
                <a:solidFill>
                  <a:prstClr val="black"/>
                </a:solidFill>
                <a:latin typeface="Arial"/>
                <a:cs typeface="Arial"/>
              </a:rPr>
              <a:t> </a:t>
            </a:r>
            <a:r>
              <a:rPr lang="en-US" sz="3600" dirty="0">
                <a:solidFill>
                  <a:prstClr val="black"/>
                </a:solidFill>
                <a:latin typeface="Arial"/>
                <a:cs typeface="Arial"/>
              </a:rPr>
              <a:t>providing</a:t>
            </a:r>
            <a:r>
              <a:rPr lang="en-US" sz="3600" spc="-84" dirty="0">
                <a:solidFill>
                  <a:prstClr val="black"/>
                </a:solidFill>
                <a:latin typeface="Arial"/>
                <a:cs typeface="Arial"/>
              </a:rPr>
              <a:t> </a:t>
            </a:r>
            <a:r>
              <a:rPr lang="en-US" sz="3600" spc="-44" dirty="0">
                <a:solidFill>
                  <a:prstClr val="black"/>
                </a:solidFill>
                <a:latin typeface="Arial"/>
                <a:cs typeface="Arial"/>
              </a:rPr>
              <a:t>a </a:t>
            </a:r>
            <a:r>
              <a:rPr lang="en-US" sz="3600" dirty="0">
                <a:solidFill>
                  <a:prstClr val="black"/>
                </a:solidFill>
                <a:latin typeface="Arial"/>
                <a:cs typeface="Arial"/>
              </a:rPr>
              <a:t>guideline</a:t>
            </a:r>
            <a:r>
              <a:rPr lang="en-US" sz="3600" spc="-53" dirty="0">
                <a:solidFill>
                  <a:prstClr val="black"/>
                </a:solidFill>
                <a:latin typeface="Arial"/>
                <a:cs typeface="Arial"/>
              </a:rPr>
              <a:t> </a:t>
            </a:r>
            <a:r>
              <a:rPr lang="en-US" sz="3600" dirty="0">
                <a:solidFill>
                  <a:prstClr val="black"/>
                </a:solidFill>
                <a:latin typeface="Arial"/>
                <a:cs typeface="Arial"/>
              </a:rPr>
              <a:t>and</a:t>
            </a:r>
            <a:r>
              <a:rPr lang="en-US" sz="3600" spc="-53" dirty="0">
                <a:solidFill>
                  <a:prstClr val="black"/>
                </a:solidFill>
                <a:latin typeface="Arial"/>
                <a:cs typeface="Arial"/>
              </a:rPr>
              <a:t> </a:t>
            </a:r>
            <a:r>
              <a:rPr lang="en-US" sz="3600" dirty="0">
                <a:solidFill>
                  <a:prstClr val="black"/>
                </a:solidFill>
                <a:latin typeface="Arial"/>
                <a:cs typeface="Arial"/>
              </a:rPr>
              <a:t>best</a:t>
            </a:r>
            <a:r>
              <a:rPr lang="en-US" sz="3600" spc="-71" dirty="0">
                <a:solidFill>
                  <a:prstClr val="black"/>
                </a:solidFill>
                <a:latin typeface="Arial"/>
                <a:cs typeface="Arial"/>
              </a:rPr>
              <a:t> </a:t>
            </a:r>
            <a:r>
              <a:rPr lang="en-US" sz="3600" dirty="0">
                <a:solidFill>
                  <a:prstClr val="black"/>
                </a:solidFill>
                <a:latin typeface="Arial"/>
                <a:cs typeface="Arial"/>
              </a:rPr>
              <a:t>practices</a:t>
            </a:r>
            <a:r>
              <a:rPr lang="en-US" sz="3600" spc="-71" dirty="0">
                <a:solidFill>
                  <a:prstClr val="black"/>
                </a:solidFill>
                <a:latin typeface="Arial"/>
                <a:cs typeface="Arial"/>
              </a:rPr>
              <a:t> </a:t>
            </a:r>
            <a:r>
              <a:rPr lang="en-US" sz="3600" dirty="0">
                <a:solidFill>
                  <a:prstClr val="black"/>
                </a:solidFill>
                <a:latin typeface="Arial"/>
                <a:cs typeface="Arial"/>
              </a:rPr>
              <a:t>sharing</a:t>
            </a:r>
            <a:r>
              <a:rPr lang="en-US" sz="3600" spc="-62" dirty="0">
                <a:solidFill>
                  <a:prstClr val="black"/>
                </a:solidFill>
                <a:latin typeface="Arial"/>
                <a:cs typeface="Arial"/>
              </a:rPr>
              <a:t> </a:t>
            </a:r>
            <a:r>
              <a:rPr lang="en-US" sz="3600" dirty="0">
                <a:solidFill>
                  <a:prstClr val="black"/>
                </a:solidFill>
                <a:latin typeface="Arial"/>
                <a:cs typeface="Arial"/>
              </a:rPr>
              <a:t>from</a:t>
            </a:r>
            <a:r>
              <a:rPr lang="en-US" sz="3600" spc="-75" dirty="0">
                <a:solidFill>
                  <a:prstClr val="black"/>
                </a:solidFill>
                <a:latin typeface="Arial"/>
                <a:cs typeface="Arial"/>
              </a:rPr>
              <a:t> </a:t>
            </a:r>
            <a:r>
              <a:rPr lang="en-US" sz="3600" dirty="0">
                <a:solidFill>
                  <a:prstClr val="black"/>
                </a:solidFill>
                <a:latin typeface="Arial"/>
                <a:cs typeface="Arial"/>
              </a:rPr>
              <a:t>successful</a:t>
            </a:r>
            <a:r>
              <a:rPr lang="en-US" sz="3600" spc="-66" dirty="0">
                <a:solidFill>
                  <a:prstClr val="black"/>
                </a:solidFill>
                <a:latin typeface="Arial"/>
                <a:cs typeface="Arial"/>
              </a:rPr>
              <a:t> </a:t>
            </a:r>
            <a:r>
              <a:rPr lang="en-US" sz="3600" spc="-9" dirty="0">
                <a:solidFill>
                  <a:prstClr val="black"/>
                </a:solidFill>
                <a:latin typeface="Arial"/>
                <a:cs typeface="Arial"/>
              </a:rPr>
              <a:t>corporate </a:t>
            </a:r>
            <a:r>
              <a:rPr lang="en-US" sz="3600" dirty="0">
                <a:solidFill>
                  <a:prstClr val="black"/>
                </a:solidFill>
                <a:latin typeface="Arial"/>
                <a:cs typeface="Arial"/>
              </a:rPr>
              <a:t>global</a:t>
            </a:r>
            <a:r>
              <a:rPr lang="en-US" sz="3600" spc="-35" dirty="0">
                <a:solidFill>
                  <a:prstClr val="black"/>
                </a:solidFill>
                <a:latin typeface="Arial"/>
                <a:cs typeface="Arial"/>
              </a:rPr>
              <a:t> </a:t>
            </a:r>
            <a:r>
              <a:rPr lang="en-US" sz="3600" dirty="0">
                <a:solidFill>
                  <a:prstClr val="black"/>
                </a:solidFill>
                <a:latin typeface="Arial"/>
                <a:cs typeface="Arial"/>
              </a:rPr>
              <a:t>initiatives.</a:t>
            </a:r>
            <a:r>
              <a:rPr lang="en-US" sz="3600" spc="-137" dirty="0">
                <a:solidFill>
                  <a:prstClr val="black"/>
                </a:solidFill>
                <a:latin typeface="Arial"/>
                <a:cs typeface="Arial"/>
              </a:rPr>
              <a:t> </a:t>
            </a:r>
          </a:p>
          <a:p>
            <a:pPr fontAlgn="base"/>
            <a:endParaRPr lang="en-US" sz="3600" spc="-137" dirty="0">
              <a:solidFill>
                <a:prstClr val="black"/>
              </a:solidFill>
              <a:latin typeface="Arial"/>
              <a:cs typeface="Arial"/>
            </a:endParaRPr>
          </a:p>
          <a:p>
            <a:pPr fontAlgn="base"/>
            <a:r>
              <a:rPr lang="en-US" sz="3600" dirty="0">
                <a:solidFill>
                  <a:prstClr val="black"/>
                </a:solidFill>
                <a:latin typeface="Arial"/>
                <a:cs typeface="Arial"/>
              </a:rPr>
              <a:t>As</a:t>
            </a:r>
            <a:r>
              <a:rPr lang="en-US" sz="3600" spc="-57" dirty="0">
                <a:solidFill>
                  <a:prstClr val="black"/>
                </a:solidFill>
                <a:latin typeface="Arial"/>
                <a:cs typeface="Arial"/>
              </a:rPr>
              <a:t> </a:t>
            </a:r>
            <a:r>
              <a:rPr lang="en-US" sz="3600" spc="-9" dirty="0">
                <a:solidFill>
                  <a:prstClr val="black"/>
                </a:solidFill>
                <a:latin typeface="Arial"/>
                <a:cs typeface="Arial"/>
              </a:rPr>
              <a:t>procurement</a:t>
            </a:r>
            <a:r>
              <a:rPr lang="en-US" sz="3600" spc="-62" dirty="0">
                <a:solidFill>
                  <a:prstClr val="black"/>
                </a:solidFill>
                <a:latin typeface="Arial"/>
                <a:cs typeface="Arial"/>
              </a:rPr>
              <a:t> </a:t>
            </a:r>
            <a:r>
              <a:rPr lang="en-US" sz="3600" dirty="0">
                <a:solidFill>
                  <a:prstClr val="black"/>
                </a:solidFill>
                <a:latin typeface="Arial"/>
                <a:cs typeface="Arial"/>
              </a:rPr>
              <a:t>and</a:t>
            </a:r>
            <a:r>
              <a:rPr lang="en-US" sz="3600" spc="-35" dirty="0">
                <a:solidFill>
                  <a:prstClr val="black"/>
                </a:solidFill>
                <a:latin typeface="Arial"/>
                <a:cs typeface="Arial"/>
              </a:rPr>
              <a:t> </a:t>
            </a:r>
            <a:r>
              <a:rPr lang="en-US" sz="3600" dirty="0">
                <a:solidFill>
                  <a:prstClr val="black"/>
                </a:solidFill>
                <a:latin typeface="Arial"/>
                <a:cs typeface="Arial"/>
              </a:rPr>
              <a:t>tracking</a:t>
            </a:r>
            <a:r>
              <a:rPr lang="en-US" sz="3600" spc="-53" dirty="0">
                <a:solidFill>
                  <a:prstClr val="black"/>
                </a:solidFill>
                <a:latin typeface="Arial"/>
                <a:cs typeface="Arial"/>
              </a:rPr>
              <a:t> </a:t>
            </a:r>
            <a:r>
              <a:rPr lang="en-US" sz="3600" dirty="0">
                <a:solidFill>
                  <a:prstClr val="black"/>
                </a:solidFill>
                <a:latin typeface="Arial"/>
                <a:cs typeface="Arial"/>
              </a:rPr>
              <a:t>efforts</a:t>
            </a:r>
            <a:r>
              <a:rPr lang="en-US" sz="3600" spc="-57" dirty="0">
                <a:solidFill>
                  <a:prstClr val="black"/>
                </a:solidFill>
                <a:latin typeface="Arial"/>
                <a:cs typeface="Arial"/>
              </a:rPr>
              <a:t> </a:t>
            </a:r>
            <a:r>
              <a:rPr lang="en-US" sz="3600" dirty="0">
                <a:solidFill>
                  <a:prstClr val="black"/>
                </a:solidFill>
                <a:latin typeface="Arial"/>
                <a:cs typeface="Arial"/>
              </a:rPr>
              <a:t>vary</a:t>
            </a:r>
            <a:r>
              <a:rPr lang="en-US" sz="3600" spc="-53" dirty="0">
                <a:solidFill>
                  <a:prstClr val="black"/>
                </a:solidFill>
                <a:latin typeface="Arial"/>
                <a:cs typeface="Arial"/>
              </a:rPr>
              <a:t> </a:t>
            </a:r>
            <a:r>
              <a:rPr lang="en-US" sz="3600" spc="-22" dirty="0">
                <a:solidFill>
                  <a:prstClr val="black"/>
                </a:solidFill>
                <a:latin typeface="Arial"/>
                <a:cs typeface="Arial"/>
              </a:rPr>
              <a:t>by company,</a:t>
            </a:r>
            <a:r>
              <a:rPr lang="en-US" sz="3600" spc="-53" dirty="0">
                <a:solidFill>
                  <a:prstClr val="black"/>
                </a:solidFill>
                <a:latin typeface="Arial"/>
                <a:cs typeface="Arial"/>
              </a:rPr>
              <a:t> </a:t>
            </a:r>
            <a:r>
              <a:rPr lang="en-US" sz="3600" dirty="0">
                <a:solidFill>
                  <a:prstClr val="black"/>
                </a:solidFill>
                <a:latin typeface="Arial"/>
                <a:cs typeface="Arial"/>
              </a:rPr>
              <a:t>this</a:t>
            </a:r>
            <a:r>
              <a:rPr lang="en-US" sz="3600" spc="-44" dirty="0">
                <a:solidFill>
                  <a:prstClr val="black"/>
                </a:solidFill>
                <a:latin typeface="Arial"/>
                <a:cs typeface="Arial"/>
              </a:rPr>
              <a:t> </a:t>
            </a:r>
            <a:r>
              <a:rPr lang="en-US" sz="3600" dirty="0">
                <a:solidFill>
                  <a:prstClr val="black"/>
                </a:solidFill>
                <a:latin typeface="Arial"/>
                <a:cs typeface="Arial"/>
              </a:rPr>
              <a:t>is</a:t>
            </a:r>
            <a:r>
              <a:rPr lang="en-US" sz="3600" spc="-26" dirty="0">
                <a:solidFill>
                  <a:prstClr val="black"/>
                </a:solidFill>
                <a:latin typeface="Arial"/>
                <a:cs typeface="Arial"/>
              </a:rPr>
              <a:t> </a:t>
            </a:r>
            <a:r>
              <a:rPr lang="en-US" sz="3600" dirty="0">
                <a:solidFill>
                  <a:prstClr val="black"/>
                </a:solidFill>
                <a:latin typeface="Arial"/>
                <a:cs typeface="Arial"/>
              </a:rPr>
              <a:t>not</a:t>
            </a:r>
            <a:r>
              <a:rPr lang="en-US" sz="3600" spc="-44" dirty="0">
                <a:solidFill>
                  <a:prstClr val="black"/>
                </a:solidFill>
                <a:latin typeface="Arial"/>
                <a:cs typeface="Arial"/>
              </a:rPr>
              <a:t> </a:t>
            </a:r>
            <a:r>
              <a:rPr lang="en-US" sz="3600" dirty="0">
                <a:solidFill>
                  <a:prstClr val="black"/>
                </a:solidFill>
                <a:latin typeface="Arial"/>
                <a:cs typeface="Arial"/>
              </a:rPr>
              <a:t>meant</a:t>
            </a:r>
            <a:r>
              <a:rPr lang="en-US" sz="3600" spc="-49" dirty="0">
                <a:solidFill>
                  <a:prstClr val="black"/>
                </a:solidFill>
                <a:latin typeface="Arial"/>
                <a:cs typeface="Arial"/>
              </a:rPr>
              <a:t> </a:t>
            </a:r>
            <a:r>
              <a:rPr lang="en-US" sz="3600" dirty="0">
                <a:solidFill>
                  <a:prstClr val="black"/>
                </a:solidFill>
                <a:latin typeface="Arial"/>
                <a:cs typeface="Arial"/>
              </a:rPr>
              <a:t>to</a:t>
            </a:r>
            <a:r>
              <a:rPr lang="en-US" sz="3600" spc="-44" dirty="0">
                <a:solidFill>
                  <a:prstClr val="black"/>
                </a:solidFill>
                <a:latin typeface="Arial"/>
                <a:cs typeface="Arial"/>
              </a:rPr>
              <a:t> </a:t>
            </a:r>
            <a:r>
              <a:rPr lang="en-US" sz="3600" dirty="0">
                <a:solidFill>
                  <a:prstClr val="black"/>
                </a:solidFill>
                <a:latin typeface="Arial"/>
                <a:cs typeface="Arial"/>
              </a:rPr>
              <a:t>be</a:t>
            </a:r>
            <a:r>
              <a:rPr lang="en-US" sz="3600" spc="-26" dirty="0">
                <a:solidFill>
                  <a:prstClr val="black"/>
                </a:solidFill>
                <a:latin typeface="Arial"/>
                <a:cs typeface="Arial"/>
              </a:rPr>
              <a:t> </a:t>
            </a:r>
            <a:r>
              <a:rPr lang="en-US" sz="3600" dirty="0">
                <a:solidFill>
                  <a:prstClr val="black"/>
                </a:solidFill>
                <a:latin typeface="Arial"/>
                <a:cs typeface="Arial"/>
              </a:rPr>
              <a:t>an</a:t>
            </a:r>
            <a:r>
              <a:rPr lang="en-US" sz="3600" spc="-31" dirty="0">
                <a:solidFill>
                  <a:prstClr val="black"/>
                </a:solidFill>
                <a:latin typeface="Arial"/>
                <a:cs typeface="Arial"/>
              </a:rPr>
              <a:t> </a:t>
            </a:r>
            <a:r>
              <a:rPr lang="en-US" sz="3600" dirty="0">
                <a:solidFill>
                  <a:prstClr val="black"/>
                </a:solidFill>
                <a:latin typeface="Arial"/>
                <a:cs typeface="Arial"/>
              </a:rPr>
              <a:t>exhaustive</a:t>
            </a:r>
            <a:r>
              <a:rPr lang="en-US" sz="3600" spc="-44" dirty="0">
                <a:solidFill>
                  <a:prstClr val="black"/>
                </a:solidFill>
                <a:latin typeface="Arial"/>
                <a:cs typeface="Arial"/>
              </a:rPr>
              <a:t> </a:t>
            </a:r>
            <a:r>
              <a:rPr lang="en-US" sz="3600" dirty="0">
                <a:solidFill>
                  <a:prstClr val="black"/>
                </a:solidFill>
                <a:latin typeface="Arial"/>
                <a:cs typeface="Arial"/>
              </a:rPr>
              <a:t>list,</a:t>
            </a:r>
            <a:r>
              <a:rPr lang="en-US" sz="3600" spc="-44" dirty="0">
                <a:solidFill>
                  <a:prstClr val="black"/>
                </a:solidFill>
                <a:latin typeface="Arial"/>
                <a:cs typeface="Arial"/>
              </a:rPr>
              <a:t> </a:t>
            </a:r>
            <a:r>
              <a:rPr lang="en-US" sz="3600" dirty="0">
                <a:solidFill>
                  <a:prstClr val="black"/>
                </a:solidFill>
                <a:latin typeface="Arial"/>
                <a:cs typeface="Arial"/>
              </a:rPr>
              <a:t>but</a:t>
            </a:r>
            <a:r>
              <a:rPr lang="en-US" sz="3600" spc="-44" dirty="0">
                <a:solidFill>
                  <a:prstClr val="black"/>
                </a:solidFill>
                <a:latin typeface="Arial"/>
                <a:cs typeface="Arial"/>
              </a:rPr>
              <a:t> </a:t>
            </a:r>
            <a:r>
              <a:rPr lang="en-US" sz="3600" dirty="0">
                <a:solidFill>
                  <a:prstClr val="black"/>
                </a:solidFill>
                <a:latin typeface="Arial"/>
                <a:cs typeface="Arial"/>
              </a:rPr>
              <a:t>provides</a:t>
            </a:r>
            <a:r>
              <a:rPr lang="en-US" sz="3600" spc="-35" dirty="0">
                <a:solidFill>
                  <a:prstClr val="black"/>
                </a:solidFill>
                <a:latin typeface="Arial"/>
                <a:cs typeface="Arial"/>
              </a:rPr>
              <a:t> </a:t>
            </a:r>
            <a:r>
              <a:rPr lang="en-US" sz="3600" spc="-22" dirty="0">
                <a:solidFill>
                  <a:prstClr val="black"/>
                </a:solidFill>
                <a:latin typeface="Arial"/>
                <a:cs typeface="Arial"/>
              </a:rPr>
              <a:t>key </a:t>
            </a:r>
            <a:r>
              <a:rPr lang="en-US" sz="3600" spc="-9" dirty="0">
                <a:solidFill>
                  <a:prstClr val="black"/>
                </a:solidFill>
                <a:latin typeface="Arial"/>
                <a:cs typeface="Arial"/>
              </a:rPr>
              <a:t>information</a:t>
            </a:r>
            <a:r>
              <a:rPr lang="en-US" sz="3600" spc="-79" dirty="0">
                <a:solidFill>
                  <a:prstClr val="black"/>
                </a:solidFill>
                <a:latin typeface="Arial"/>
                <a:cs typeface="Arial"/>
              </a:rPr>
              <a:t> </a:t>
            </a:r>
            <a:r>
              <a:rPr lang="en-US" sz="3600" dirty="0">
                <a:solidFill>
                  <a:prstClr val="black"/>
                </a:solidFill>
                <a:latin typeface="Arial"/>
                <a:cs typeface="Arial"/>
              </a:rPr>
              <a:t>and</a:t>
            </a:r>
            <a:r>
              <a:rPr lang="en-US" sz="3600" spc="-79" dirty="0">
                <a:solidFill>
                  <a:prstClr val="black"/>
                </a:solidFill>
                <a:latin typeface="Arial"/>
                <a:cs typeface="Arial"/>
              </a:rPr>
              <a:t> </a:t>
            </a:r>
            <a:r>
              <a:rPr lang="en-US" sz="3600" dirty="0">
                <a:solidFill>
                  <a:prstClr val="black"/>
                </a:solidFill>
                <a:latin typeface="Arial"/>
                <a:cs typeface="Arial"/>
              </a:rPr>
              <a:t>strategic</a:t>
            </a:r>
            <a:r>
              <a:rPr lang="en-US" sz="3600" spc="-84" dirty="0">
                <a:solidFill>
                  <a:prstClr val="black"/>
                </a:solidFill>
                <a:latin typeface="Arial"/>
                <a:cs typeface="Arial"/>
              </a:rPr>
              <a:t> </a:t>
            </a:r>
            <a:r>
              <a:rPr lang="en-US" sz="3600" spc="-9" dirty="0">
                <a:solidFill>
                  <a:prstClr val="black"/>
                </a:solidFill>
                <a:latin typeface="Arial"/>
                <a:cs typeface="Arial"/>
              </a:rPr>
              <a:t>guidance.</a:t>
            </a:r>
          </a:p>
          <a:p>
            <a:pPr fontAlgn="base"/>
            <a:endParaRPr lang="en-US" sz="3600" dirty="0">
              <a:solidFill>
                <a:prstClr val="black"/>
              </a:solidFill>
              <a:latin typeface="Arial"/>
              <a:cs typeface="Arial"/>
            </a:endParaRPr>
          </a:p>
          <a:p>
            <a:pPr fontAlgn="base"/>
            <a:endParaRPr lang="en-US" sz="2400" dirty="0">
              <a:solidFill>
                <a:srgbClr val="142F5F"/>
              </a:solidFill>
              <a:cs typeface="Calibri" panose="020F0502020204030204"/>
            </a:endParaRPr>
          </a:p>
          <a:p>
            <a:pPr fontAlgn="base"/>
            <a:r>
              <a:rPr lang="en-US" sz="3600" b="1" spc="-9" dirty="0">
                <a:solidFill>
                  <a:prstClr val="black"/>
                </a:solidFill>
                <a:latin typeface="Arial"/>
                <a:cs typeface="Arial"/>
              </a:rPr>
              <a:t>Toolkit Components​:</a:t>
            </a:r>
          </a:p>
          <a:p>
            <a:pPr fontAlgn="base"/>
            <a:r>
              <a:rPr lang="en-US" sz="3600" spc="-9" dirty="0">
                <a:solidFill>
                  <a:prstClr val="black"/>
                </a:solidFill>
                <a:latin typeface="Arial"/>
                <a:cs typeface="Arial"/>
              </a:rPr>
              <a:t>Includes definitions, editable calculators, infographics, and charts to guide best practices.​</a:t>
            </a:r>
          </a:p>
          <a:p>
            <a:pPr marL="800100" lvl="1" indent="-342900" fontAlgn="base">
              <a:buFont typeface="Arial"/>
              <a:buChar char="•"/>
            </a:pPr>
            <a:endParaRPr lang="en-US" sz="2400" dirty="0">
              <a:solidFill>
                <a:srgbClr val="142F5F"/>
              </a:solidFill>
              <a:cs typeface="Calibri" panose="020F0502020204030204"/>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28F8F-8E84-9A69-0822-1F76A40E207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F512EB1-442E-8B39-A0FF-76ED562C28BB}"/>
              </a:ext>
            </a:extLst>
          </p:cNvPr>
          <p:cNvGrpSpPr/>
          <p:nvPr/>
        </p:nvGrpSpPr>
        <p:grpSpPr>
          <a:xfrm rot="-10800000">
            <a:off x="-414084" y="0"/>
            <a:ext cx="18789567" cy="10402148"/>
            <a:chOff x="0" y="0"/>
            <a:chExt cx="7469140" cy="4135013"/>
          </a:xfrm>
        </p:grpSpPr>
        <p:sp>
          <p:nvSpPr>
            <p:cNvPr id="3" name="Freeform 3">
              <a:extLst>
                <a:ext uri="{FF2B5EF4-FFF2-40B4-BE49-F238E27FC236}">
                  <a16:creationId xmlns:a16="http://schemas.microsoft.com/office/drawing/2014/main" id="{F26271B1-A2CD-7AC0-3F48-D99BFFCC6863}"/>
                </a:ext>
              </a:extLst>
            </p:cNvPr>
            <p:cNvSpPr/>
            <p:nvPr/>
          </p:nvSpPr>
          <p:spPr>
            <a:xfrm>
              <a:off x="0" y="0"/>
              <a:ext cx="7469140" cy="4135013"/>
            </a:xfrm>
            <a:custGeom>
              <a:avLst/>
              <a:gdLst/>
              <a:ahLst/>
              <a:cxnLst/>
              <a:rect l="l" t="t" r="r" b="b"/>
              <a:pathLst>
                <a:path w="7469140" h="4135013">
                  <a:moveTo>
                    <a:pt x="0" y="0"/>
                  </a:moveTo>
                  <a:lnTo>
                    <a:pt x="7469140" y="0"/>
                  </a:lnTo>
                  <a:lnTo>
                    <a:pt x="7469140" y="4135013"/>
                  </a:lnTo>
                  <a:lnTo>
                    <a:pt x="0" y="4135013"/>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4" name="TextBox 4">
              <a:extLst>
                <a:ext uri="{FF2B5EF4-FFF2-40B4-BE49-F238E27FC236}">
                  <a16:creationId xmlns:a16="http://schemas.microsoft.com/office/drawing/2014/main" id="{263784D3-4328-A08B-391F-33D4741C8F7B}"/>
                </a:ext>
              </a:extLst>
            </p:cNvPr>
            <p:cNvSpPr txBox="1"/>
            <p:nvPr/>
          </p:nvSpPr>
          <p:spPr>
            <a:xfrm>
              <a:off x="0" y="-47625"/>
              <a:ext cx="7469140" cy="4182638"/>
            </a:xfrm>
            <a:prstGeom prst="rect">
              <a:avLst/>
            </a:prstGeom>
          </p:spPr>
          <p:txBody>
            <a:bodyPr lIns="50800" tIns="50800" rIns="50800" bIns="50800" rtlCol="0" anchor="ctr"/>
            <a:lstStyle/>
            <a:p>
              <a:pPr algn="ctr">
                <a:lnSpc>
                  <a:spcPts val="3499"/>
                </a:lnSpc>
              </a:pPr>
              <a:endParaRPr/>
            </a:p>
          </p:txBody>
        </p:sp>
      </p:grpSp>
      <p:grpSp>
        <p:nvGrpSpPr>
          <p:cNvPr id="5" name="Group 5">
            <a:extLst>
              <a:ext uri="{FF2B5EF4-FFF2-40B4-BE49-F238E27FC236}">
                <a16:creationId xmlns:a16="http://schemas.microsoft.com/office/drawing/2014/main" id="{D81F32EF-007F-98BF-A38B-05310D4C7933}"/>
              </a:ext>
            </a:extLst>
          </p:cNvPr>
          <p:cNvGrpSpPr/>
          <p:nvPr/>
        </p:nvGrpSpPr>
        <p:grpSpPr>
          <a:xfrm>
            <a:off x="514350" y="514350"/>
            <a:ext cx="17259300" cy="9258300"/>
            <a:chOff x="0" y="0"/>
            <a:chExt cx="4545659" cy="2438400"/>
          </a:xfrm>
        </p:grpSpPr>
        <p:sp>
          <p:nvSpPr>
            <p:cNvPr id="6" name="Freeform 6">
              <a:extLst>
                <a:ext uri="{FF2B5EF4-FFF2-40B4-BE49-F238E27FC236}">
                  <a16:creationId xmlns:a16="http://schemas.microsoft.com/office/drawing/2014/main" id="{0EC6127E-301D-6E18-B703-9F23F8DACB89}"/>
                </a:ext>
              </a:extLst>
            </p:cNvPr>
            <p:cNvSpPr/>
            <p:nvPr/>
          </p:nvSpPr>
          <p:spPr>
            <a:xfrm>
              <a:off x="0" y="0"/>
              <a:ext cx="4545659" cy="2438400"/>
            </a:xfrm>
            <a:custGeom>
              <a:avLst/>
              <a:gdLst/>
              <a:ahLst/>
              <a:cxnLst/>
              <a:rect l="l" t="t" r="r" b="b"/>
              <a:pathLst>
                <a:path w="4545659" h="2438400">
                  <a:moveTo>
                    <a:pt x="0" y="0"/>
                  </a:moveTo>
                  <a:lnTo>
                    <a:pt x="4545659" y="0"/>
                  </a:lnTo>
                  <a:lnTo>
                    <a:pt x="4545659" y="2438400"/>
                  </a:lnTo>
                  <a:lnTo>
                    <a:pt x="0" y="2438400"/>
                  </a:lnTo>
                  <a:close/>
                </a:path>
              </a:pathLst>
            </a:custGeom>
            <a:solidFill>
              <a:srgbClr val="FFFFFF"/>
            </a:solidFill>
          </p:spPr>
          <p:txBody>
            <a:bodyPr/>
            <a:lstStyle/>
            <a:p>
              <a:endParaRPr lang="en-US"/>
            </a:p>
          </p:txBody>
        </p:sp>
        <p:sp>
          <p:nvSpPr>
            <p:cNvPr id="7" name="TextBox 7">
              <a:extLst>
                <a:ext uri="{FF2B5EF4-FFF2-40B4-BE49-F238E27FC236}">
                  <a16:creationId xmlns:a16="http://schemas.microsoft.com/office/drawing/2014/main" id="{0E660FF3-9ECC-3B7B-F146-04843473CE31}"/>
                </a:ext>
              </a:extLst>
            </p:cNvPr>
            <p:cNvSpPr txBox="1"/>
            <p:nvPr/>
          </p:nvSpPr>
          <p:spPr>
            <a:xfrm>
              <a:off x="0" y="-47625"/>
              <a:ext cx="4545659" cy="2486025"/>
            </a:xfrm>
            <a:prstGeom prst="rect">
              <a:avLst/>
            </a:prstGeom>
          </p:spPr>
          <p:txBody>
            <a:bodyPr lIns="50800" tIns="50800" rIns="50800" bIns="50800" rtlCol="0" anchor="ctr"/>
            <a:lstStyle/>
            <a:p>
              <a:pPr algn="ctr">
                <a:lnSpc>
                  <a:spcPts val="3499"/>
                </a:lnSpc>
              </a:pPr>
              <a:endParaRPr/>
            </a:p>
          </p:txBody>
        </p:sp>
      </p:grpSp>
      <p:grpSp>
        <p:nvGrpSpPr>
          <p:cNvPr id="8" name="Group 8">
            <a:extLst>
              <a:ext uri="{FF2B5EF4-FFF2-40B4-BE49-F238E27FC236}">
                <a16:creationId xmlns:a16="http://schemas.microsoft.com/office/drawing/2014/main" id="{AA674180-0384-A853-0A07-0E69D9B41197}"/>
              </a:ext>
            </a:extLst>
          </p:cNvPr>
          <p:cNvGrpSpPr/>
          <p:nvPr/>
        </p:nvGrpSpPr>
        <p:grpSpPr>
          <a:xfrm rot="-10800000">
            <a:off x="-507890" y="942975"/>
            <a:ext cx="13004689" cy="1216024"/>
            <a:chOff x="0" y="0"/>
            <a:chExt cx="1748247" cy="483388"/>
          </a:xfrm>
        </p:grpSpPr>
        <p:sp>
          <p:nvSpPr>
            <p:cNvPr id="9" name="Freeform 9">
              <a:extLst>
                <a:ext uri="{FF2B5EF4-FFF2-40B4-BE49-F238E27FC236}">
                  <a16:creationId xmlns:a16="http://schemas.microsoft.com/office/drawing/2014/main" id="{1B3B61D8-90E7-7914-96D0-4E307E0008FE}"/>
                </a:ext>
              </a:extLst>
            </p:cNvPr>
            <p:cNvSpPr/>
            <p:nvPr/>
          </p:nvSpPr>
          <p:spPr>
            <a:xfrm>
              <a:off x="0" y="0"/>
              <a:ext cx="1748247" cy="483388"/>
            </a:xfrm>
            <a:custGeom>
              <a:avLst/>
              <a:gdLst/>
              <a:ahLst/>
              <a:cxnLst/>
              <a:rect l="l" t="t" r="r" b="b"/>
              <a:pathLst>
                <a:path w="1748247" h="483388">
                  <a:moveTo>
                    <a:pt x="0" y="0"/>
                  </a:moveTo>
                  <a:lnTo>
                    <a:pt x="1748247" y="0"/>
                  </a:lnTo>
                  <a:lnTo>
                    <a:pt x="1748247" y="483388"/>
                  </a:lnTo>
                  <a:lnTo>
                    <a:pt x="0" y="483388"/>
                  </a:lnTo>
                  <a:close/>
                </a:path>
              </a:pathLst>
            </a:custGeom>
            <a:solidFill>
              <a:srgbClr val="14305F"/>
            </a:solidFill>
          </p:spPr>
          <p:txBody>
            <a:bodyPr/>
            <a:lstStyle/>
            <a:p>
              <a:endParaRPr lang="en-US"/>
            </a:p>
          </p:txBody>
        </p:sp>
        <p:sp>
          <p:nvSpPr>
            <p:cNvPr id="10" name="TextBox 10">
              <a:extLst>
                <a:ext uri="{FF2B5EF4-FFF2-40B4-BE49-F238E27FC236}">
                  <a16:creationId xmlns:a16="http://schemas.microsoft.com/office/drawing/2014/main" id="{F0E6F3B2-2AD5-FD3E-7865-548E1F9928CE}"/>
                </a:ext>
              </a:extLst>
            </p:cNvPr>
            <p:cNvSpPr txBox="1"/>
            <p:nvPr/>
          </p:nvSpPr>
          <p:spPr>
            <a:xfrm>
              <a:off x="0" y="-47625"/>
              <a:ext cx="1748247" cy="531013"/>
            </a:xfrm>
            <a:prstGeom prst="rect">
              <a:avLst/>
            </a:prstGeom>
          </p:spPr>
          <p:txBody>
            <a:bodyPr lIns="50800" tIns="50800" rIns="50800" bIns="50800" rtlCol="0" anchor="ctr"/>
            <a:lstStyle/>
            <a:p>
              <a:pPr algn="ctr">
                <a:lnSpc>
                  <a:spcPts val="3499"/>
                </a:lnSpc>
              </a:pPr>
              <a:endParaRPr/>
            </a:p>
          </p:txBody>
        </p:sp>
      </p:grpSp>
      <p:sp>
        <p:nvSpPr>
          <p:cNvPr id="11" name="TextBox 11">
            <a:extLst>
              <a:ext uri="{FF2B5EF4-FFF2-40B4-BE49-F238E27FC236}">
                <a16:creationId xmlns:a16="http://schemas.microsoft.com/office/drawing/2014/main" id="{D8C4BAC7-1C51-C640-FC2D-70B4E89BF5E8}"/>
              </a:ext>
            </a:extLst>
          </p:cNvPr>
          <p:cNvSpPr txBox="1"/>
          <p:nvPr/>
        </p:nvSpPr>
        <p:spPr>
          <a:xfrm>
            <a:off x="1028700" y="1057498"/>
            <a:ext cx="12458700" cy="961802"/>
          </a:xfrm>
          <a:prstGeom prst="rect">
            <a:avLst/>
          </a:prstGeom>
        </p:spPr>
        <p:txBody>
          <a:bodyPr wrap="square" lIns="0" tIns="0" rIns="0" bIns="0" rtlCol="0" anchor="t">
            <a:spAutoFit/>
          </a:bodyPr>
          <a:lstStyle/>
          <a:p>
            <a:pPr algn="l">
              <a:lnSpc>
                <a:spcPts val="8400"/>
              </a:lnSpc>
            </a:pPr>
            <a:r>
              <a:rPr lang="en-US" sz="6000" dirty="0">
                <a:solidFill>
                  <a:srgbClr val="FFFFFF"/>
                </a:solidFill>
                <a:latin typeface="Bison"/>
                <a:ea typeface="Bison"/>
                <a:cs typeface="Bison"/>
                <a:sym typeface="Bison"/>
              </a:rPr>
              <a:t>Items to have in pace prior to going global</a:t>
            </a:r>
          </a:p>
        </p:txBody>
      </p:sp>
      <p:sp>
        <p:nvSpPr>
          <p:cNvPr id="12" name="TextBox 11">
            <a:extLst>
              <a:ext uri="{FF2B5EF4-FFF2-40B4-BE49-F238E27FC236}">
                <a16:creationId xmlns:a16="http://schemas.microsoft.com/office/drawing/2014/main" id="{4C430A83-3F26-16CE-19C5-C84F2B73D3C2}"/>
              </a:ext>
            </a:extLst>
          </p:cNvPr>
          <p:cNvSpPr txBox="1"/>
          <p:nvPr/>
        </p:nvSpPr>
        <p:spPr>
          <a:xfrm>
            <a:off x="1447800" y="3072341"/>
            <a:ext cx="15925800" cy="5345053"/>
          </a:xfrm>
          <a:prstGeom prst="rect">
            <a:avLst/>
          </a:prstGeom>
          <a:noFill/>
        </p:spPr>
        <p:txBody>
          <a:bodyPr wrap="square" lIns="91440" tIns="45720" rIns="91440" bIns="45720" anchor="t">
            <a:spAutoFit/>
          </a:bodyPr>
          <a:lstStyle/>
          <a:p>
            <a:pPr marL="288567" marR="0" lvl="0" indent="-277360" algn="l" defTabSz="914400" rtl="0" eaLnBrk="1" fontAlgn="auto" latinLnBrk="0" hangingPunct="1">
              <a:lnSpc>
                <a:spcPct val="100000"/>
              </a:lnSpc>
              <a:spcBef>
                <a:spcPts val="1253"/>
              </a:spcBef>
              <a:spcAft>
                <a:spcPts val="0"/>
              </a:spcAft>
              <a:buClrTx/>
              <a:buSzTx/>
              <a:buFontTx/>
              <a:buChar char="•"/>
              <a:tabLst>
                <a:tab pos="288567" algn="l"/>
              </a:tabLst>
              <a:defRPr/>
            </a:pPr>
            <a:r>
              <a:rPr kumimoji="0" lang="en-US" sz="4400" b="0" i="0" u="none" strike="noStrike" kern="1200" cap="none" spc="0" normalizeH="0" baseline="0" noProof="0" dirty="0">
                <a:ln>
                  <a:noFill/>
                </a:ln>
                <a:solidFill>
                  <a:prstClr val="black"/>
                </a:solidFill>
                <a:effectLst/>
                <a:uLnTx/>
                <a:uFillTx/>
                <a:latin typeface="Arial"/>
                <a:ea typeface="+mn-ea"/>
                <a:cs typeface="Arial"/>
              </a:rPr>
              <a:t>A</a:t>
            </a:r>
            <a:r>
              <a:rPr kumimoji="0" lang="en-US" sz="4400" b="0" i="0" u="none" strike="noStrike" kern="1200" cap="none" spc="-128" normalizeH="0" baseline="0" noProof="0" dirty="0">
                <a:ln>
                  <a:noFill/>
                </a:ln>
                <a:solidFill>
                  <a:prstClr val="black"/>
                </a:solidFill>
                <a:effectLst/>
                <a:uLnTx/>
                <a:uFillTx/>
                <a:latin typeface="Arial"/>
                <a:ea typeface="+mn-ea"/>
                <a:cs typeface="Arial"/>
              </a:rPr>
              <a:t> </a:t>
            </a:r>
            <a:r>
              <a:rPr kumimoji="0" lang="en-US" sz="4400" b="0" i="0" u="none" strike="noStrike" kern="1200" cap="none" spc="-9" normalizeH="0" baseline="0" noProof="0" dirty="0">
                <a:ln>
                  <a:noFill/>
                </a:ln>
                <a:solidFill>
                  <a:prstClr val="black"/>
                </a:solidFill>
                <a:effectLst/>
                <a:uLnTx/>
                <a:uFillTx/>
                <a:latin typeface="Arial"/>
                <a:ea typeface="+mn-ea"/>
                <a:cs typeface="Arial"/>
              </a:rPr>
              <a:t>corporate</a:t>
            </a:r>
            <a:r>
              <a:rPr kumimoji="0" lang="en-US" sz="4400" b="0" i="0" u="none" strike="noStrike" kern="1200" cap="none" spc="-53"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policy</a:t>
            </a:r>
            <a:r>
              <a:rPr kumimoji="0" lang="en-US" sz="4400" b="0" i="0" u="none" strike="noStrike" kern="1200" cap="none" spc="-22"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which</a:t>
            </a:r>
            <a:r>
              <a:rPr kumimoji="0" lang="en-US" sz="4400" b="0" i="0" u="none" strike="noStrike" kern="1200" cap="none" spc="-26"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includes</a:t>
            </a:r>
            <a:r>
              <a:rPr kumimoji="0" lang="en-US" sz="4400" b="0" i="0" u="none" strike="noStrike" kern="1200" cap="none" spc="-26"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global</a:t>
            </a:r>
            <a:r>
              <a:rPr kumimoji="0" lang="en-US" sz="4400" b="0" i="0" u="none" strike="noStrike" kern="1200" cap="none" spc="-62"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Tier</a:t>
            </a:r>
            <a:r>
              <a:rPr kumimoji="0" lang="en-US" sz="4400" b="0" i="0" u="none" strike="noStrike" kern="1200" cap="none" spc="-22"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2</a:t>
            </a:r>
            <a:r>
              <a:rPr kumimoji="0" lang="en-US" sz="4400" b="0" i="0" u="none" strike="noStrike" kern="1200" cap="none" spc="-26" normalizeH="0" baseline="0" noProof="0" dirty="0">
                <a:ln>
                  <a:noFill/>
                </a:ln>
                <a:solidFill>
                  <a:prstClr val="black"/>
                </a:solidFill>
                <a:effectLst/>
                <a:uLnTx/>
                <a:uFillTx/>
                <a:latin typeface="Arial"/>
                <a:ea typeface="+mn-ea"/>
                <a:cs typeface="Arial"/>
              </a:rPr>
              <a:t> </a:t>
            </a:r>
            <a:r>
              <a:rPr kumimoji="0" lang="en-US" sz="4400" b="0" i="0" u="none" strike="noStrike" kern="1200" cap="none" spc="-9" normalizeH="0" baseline="0" noProof="0" dirty="0">
                <a:ln>
                  <a:noFill/>
                </a:ln>
                <a:solidFill>
                  <a:prstClr val="black"/>
                </a:solidFill>
                <a:effectLst/>
                <a:uLnTx/>
                <a:uFillTx/>
                <a:latin typeface="Arial"/>
                <a:ea typeface="+mn-ea"/>
                <a:cs typeface="Arial"/>
              </a:rPr>
              <a:t>initiatives</a:t>
            </a:r>
          </a:p>
          <a:p>
            <a:pPr marL="288567" marR="0" lvl="1" indent="-277360" algn="l" defTabSz="914400" rtl="0" eaLnBrk="1" fontAlgn="auto" latinLnBrk="0" hangingPunct="1">
              <a:lnSpc>
                <a:spcPct val="100000"/>
              </a:lnSpc>
              <a:spcBef>
                <a:spcPts val="1253"/>
              </a:spcBef>
              <a:spcAft>
                <a:spcPts val="0"/>
              </a:spcAft>
              <a:buClrTx/>
              <a:buSzTx/>
              <a:buFontTx/>
              <a:buChar char="•"/>
              <a:tabLst>
                <a:tab pos="288567" algn="l"/>
              </a:tabLst>
              <a:defRPr/>
            </a:pPr>
            <a:r>
              <a:rPr kumimoji="0" lang="en-US" sz="4400" b="0" i="0" u="none" strike="noStrike" kern="1200" cap="none" spc="0" normalizeH="0" baseline="0" noProof="0" dirty="0">
                <a:ln>
                  <a:noFill/>
                </a:ln>
                <a:solidFill>
                  <a:prstClr val="black"/>
                </a:solidFill>
                <a:effectLst/>
                <a:uLnTx/>
                <a:uFillTx/>
                <a:latin typeface="Arial"/>
                <a:ea typeface="+mn-ea"/>
                <a:cs typeface="Arial"/>
              </a:rPr>
              <a:t>Active</a:t>
            </a:r>
            <a:r>
              <a:rPr kumimoji="0" lang="en-US" sz="4400" b="0" i="0" u="none" strike="noStrike" kern="1200" cap="none" spc="-62"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senior</a:t>
            </a:r>
            <a:r>
              <a:rPr kumimoji="0" lang="en-US" sz="4400" b="0" i="0" u="none" strike="noStrike" kern="1200" cap="none" spc="-57" normalizeH="0" baseline="0" noProof="0" dirty="0">
                <a:ln>
                  <a:noFill/>
                </a:ln>
                <a:solidFill>
                  <a:prstClr val="black"/>
                </a:solidFill>
                <a:effectLst/>
                <a:uLnTx/>
                <a:uFillTx/>
                <a:latin typeface="Arial"/>
                <a:ea typeface="+mn-ea"/>
                <a:cs typeface="Arial"/>
              </a:rPr>
              <a:t> </a:t>
            </a:r>
            <a:r>
              <a:rPr kumimoji="0" lang="en-US" sz="4400" b="0" i="0" u="none" strike="noStrike" kern="1200" cap="none" spc="-9" normalizeH="0" baseline="0" noProof="0" dirty="0">
                <a:ln>
                  <a:noFill/>
                </a:ln>
                <a:solidFill>
                  <a:prstClr val="black"/>
                </a:solidFill>
                <a:effectLst/>
                <a:uLnTx/>
                <a:uFillTx/>
                <a:latin typeface="Arial"/>
                <a:ea typeface="+mn-ea"/>
                <a:cs typeface="Arial"/>
              </a:rPr>
              <a:t>leadership</a:t>
            </a:r>
            <a:r>
              <a:rPr kumimoji="0" lang="en-US" sz="4400" b="0" i="0" u="none" strike="noStrike" kern="1200" cap="none" spc="-53"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support</a:t>
            </a:r>
            <a:r>
              <a:rPr kumimoji="0" lang="en-US" sz="4400" b="0" i="0" u="none" strike="noStrike" kern="1200" cap="none" spc="-62"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for</a:t>
            </a:r>
            <a:r>
              <a:rPr kumimoji="0" lang="en-US" sz="4400" b="0" i="0" u="none" strike="noStrike" kern="1200" cap="none" spc="-57"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global</a:t>
            </a:r>
            <a:r>
              <a:rPr kumimoji="0" lang="en-US" sz="4400" b="0" i="0" u="none" strike="noStrike" kern="1200" cap="none" spc="-79"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Tier</a:t>
            </a:r>
            <a:r>
              <a:rPr kumimoji="0" lang="en-US" sz="4400" b="0" i="0" u="none" strike="noStrike" kern="1200" cap="none" spc="-4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2</a:t>
            </a:r>
            <a:r>
              <a:rPr kumimoji="0" lang="en-US" sz="4400" b="0" i="0" u="none" strike="noStrike" kern="1200" cap="none" spc="-57" normalizeH="0" baseline="0" noProof="0" dirty="0">
                <a:ln>
                  <a:noFill/>
                </a:ln>
                <a:solidFill>
                  <a:prstClr val="black"/>
                </a:solidFill>
                <a:effectLst/>
                <a:uLnTx/>
                <a:uFillTx/>
                <a:latin typeface="Arial"/>
                <a:ea typeface="+mn-ea"/>
                <a:cs typeface="Arial"/>
              </a:rPr>
              <a:t> </a:t>
            </a:r>
            <a:r>
              <a:rPr kumimoji="0" lang="en-US" sz="4400" b="0" i="0" u="none" strike="noStrike" kern="1200" cap="none" spc="-9" normalizeH="0" baseline="0" noProof="0" dirty="0">
                <a:ln>
                  <a:noFill/>
                </a:ln>
                <a:solidFill>
                  <a:prstClr val="black"/>
                </a:solidFill>
                <a:effectLst/>
                <a:uLnTx/>
                <a:uFillTx/>
                <a:latin typeface="Arial"/>
                <a:ea typeface="+mn-ea"/>
                <a:cs typeface="Arial"/>
              </a:rPr>
              <a:t>efforts</a:t>
            </a:r>
          </a:p>
          <a:p>
            <a:pPr marL="288567" marR="0" lvl="0" indent="-277360" algn="l" defTabSz="914400" rtl="0" eaLnBrk="1" fontAlgn="auto" latinLnBrk="0" hangingPunct="1">
              <a:lnSpc>
                <a:spcPct val="100000"/>
              </a:lnSpc>
              <a:spcBef>
                <a:spcPts val="1253"/>
              </a:spcBef>
              <a:spcAft>
                <a:spcPts val="0"/>
              </a:spcAft>
              <a:buClrTx/>
              <a:buSzTx/>
              <a:buFontTx/>
              <a:buChar char="•"/>
              <a:tabLst>
                <a:tab pos="288567" algn="l"/>
              </a:tabLst>
              <a:defRPr/>
            </a:pPr>
            <a:r>
              <a:rPr kumimoji="0" lang="en-US" sz="4400" b="0" i="0" u="none" strike="noStrike" kern="1200" cap="none" spc="0" normalizeH="0" baseline="0" noProof="0" dirty="0">
                <a:ln>
                  <a:noFill/>
                </a:ln>
                <a:solidFill>
                  <a:prstClr val="black"/>
                </a:solidFill>
                <a:effectLst/>
                <a:uLnTx/>
                <a:uFillTx/>
                <a:latin typeface="Arial"/>
                <a:ea typeface="+mn-ea"/>
                <a:cs typeface="Arial"/>
              </a:rPr>
              <a:t>A</a:t>
            </a:r>
            <a:r>
              <a:rPr kumimoji="0" lang="en-US" sz="4400" b="0" i="0" u="none" strike="noStrike" kern="1200" cap="none" spc="-132"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functional</a:t>
            </a:r>
            <a:r>
              <a:rPr kumimoji="0" lang="en-US" sz="4400" b="0" i="0" u="none" strike="noStrike" kern="1200" cap="none" spc="-4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global</a:t>
            </a:r>
            <a:r>
              <a:rPr kumimoji="0" lang="en-US" sz="4400" b="0" i="0" u="none" strike="noStrike" kern="1200" cap="none" spc="-66"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Tier</a:t>
            </a:r>
            <a:r>
              <a:rPr kumimoji="0" lang="en-US" sz="4400" b="0" i="0" u="none" strike="noStrike" kern="1200" cap="none" spc="-31"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1</a:t>
            </a:r>
            <a:r>
              <a:rPr kumimoji="0" lang="en-US" sz="4400" b="0" i="0" u="none" strike="noStrike" kern="1200" cap="none" spc="-26"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supplier</a:t>
            </a:r>
            <a:r>
              <a:rPr kumimoji="0" lang="en-US" sz="4400" b="0" i="0" u="none" strike="noStrike" kern="1200" cap="none" spc="-4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diversity</a:t>
            </a:r>
            <a:r>
              <a:rPr kumimoji="0" lang="en-US" sz="4400" b="0" i="0" u="none" strike="noStrike" kern="1200" cap="none" spc="-44" normalizeH="0" baseline="0" noProof="0" dirty="0">
                <a:ln>
                  <a:noFill/>
                </a:ln>
                <a:solidFill>
                  <a:prstClr val="black"/>
                </a:solidFill>
                <a:effectLst/>
                <a:uLnTx/>
                <a:uFillTx/>
                <a:latin typeface="Arial"/>
                <a:ea typeface="+mn-ea"/>
                <a:cs typeface="Arial"/>
              </a:rPr>
              <a:t> </a:t>
            </a:r>
            <a:r>
              <a:rPr kumimoji="0" lang="en-US" sz="4400" b="0" i="0" u="none" strike="noStrike" kern="1200" cap="none" spc="-9" normalizeH="0" baseline="0" noProof="0" dirty="0">
                <a:ln>
                  <a:noFill/>
                </a:ln>
                <a:solidFill>
                  <a:prstClr val="black"/>
                </a:solidFill>
                <a:effectLst/>
                <a:uLnTx/>
                <a:uFillTx/>
                <a:latin typeface="Arial"/>
                <a:ea typeface="+mn-ea"/>
                <a:cs typeface="Arial"/>
              </a:rPr>
              <a:t>initiative</a:t>
            </a:r>
          </a:p>
          <a:p>
            <a:pPr marL="288567" marR="0" lvl="0" indent="-277360" algn="l" defTabSz="914400" rtl="0" eaLnBrk="1" fontAlgn="auto" latinLnBrk="0" hangingPunct="1">
              <a:lnSpc>
                <a:spcPct val="100000"/>
              </a:lnSpc>
              <a:spcBef>
                <a:spcPts val="1253"/>
              </a:spcBef>
              <a:spcAft>
                <a:spcPts val="0"/>
              </a:spcAft>
              <a:buClrTx/>
              <a:buSzTx/>
              <a:buFontTx/>
              <a:buChar char="•"/>
              <a:tabLst>
                <a:tab pos="288567" algn="l"/>
              </a:tabLst>
              <a:defRPr/>
            </a:pPr>
            <a:r>
              <a:rPr kumimoji="0" lang="en-US" sz="4400" b="0" i="0" u="none" strike="noStrike" kern="1200" cap="none" spc="0" normalizeH="0" baseline="0" noProof="0" dirty="0">
                <a:ln>
                  <a:noFill/>
                </a:ln>
                <a:solidFill>
                  <a:prstClr val="black"/>
                </a:solidFill>
                <a:effectLst/>
                <a:uLnTx/>
                <a:uFillTx/>
                <a:latin typeface="Arial"/>
                <a:ea typeface="+mn-ea"/>
                <a:cs typeface="Arial"/>
              </a:rPr>
              <a:t>Resources</a:t>
            </a:r>
            <a:r>
              <a:rPr kumimoji="0" lang="en-US" sz="4400" b="0" i="0" u="none" strike="noStrike" kern="1200" cap="none" spc="-49"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to</a:t>
            </a:r>
            <a:r>
              <a:rPr kumimoji="0" lang="en-US" sz="4400" b="0" i="0" u="none" strike="noStrike" kern="1200" cap="none" spc="-4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develop</a:t>
            </a:r>
            <a:r>
              <a:rPr kumimoji="0" lang="en-US" sz="4400" b="0" i="0" u="none" strike="noStrike" kern="1200" cap="none" spc="-40"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a</a:t>
            </a:r>
            <a:r>
              <a:rPr kumimoji="0" lang="en-US" sz="4400" b="0" i="0" u="none" strike="noStrike" kern="1200" cap="none" spc="-31"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sustainable</a:t>
            </a:r>
            <a:r>
              <a:rPr kumimoji="0" lang="en-US" sz="4400" b="0" i="0" u="none" strike="noStrike" kern="1200" cap="none" spc="-4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global</a:t>
            </a:r>
            <a:r>
              <a:rPr kumimoji="0" lang="en-US" sz="4400" b="0" i="0" u="none" strike="noStrike" kern="1200" cap="none" spc="-66"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Tier</a:t>
            </a:r>
            <a:r>
              <a:rPr kumimoji="0" lang="en-US" sz="4400" b="0" i="0" u="none" strike="noStrike" kern="1200" cap="none" spc="-31"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2</a:t>
            </a:r>
            <a:r>
              <a:rPr kumimoji="0" lang="en-US" sz="4400" b="0" i="0" u="none" strike="noStrike" kern="1200" cap="none" spc="-31" normalizeH="0" baseline="0" noProof="0" dirty="0">
                <a:ln>
                  <a:noFill/>
                </a:ln>
                <a:solidFill>
                  <a:prstClr val="black"/>
                </a:solidFill>
                <a:effectLst/>
                <a:uLnTx/>
                <a:uFillTx/>
                <a:latin typeface="Arial"/>
                <a:ea typeface="+mn-ea"/>
                <a:cs typeface="Arial"/>
              </a:rPr>
              <a:t> </a:t>
            </a:r>
            <a:r>
              <a:rPr kumimoji="0" lang="en-US" sz="4400" b="0" i="0" u="none" strike="noStrike" kern="1200" cap="none" spc="-9" normalizeH="0" baseline="0" noProof="0" dirty="0">
                <a:ln>
                  <a:noFill/>
                </a:ln>
                <a:solidFill>
                  <a:prstClr val="black"/>
                </a:solidFill>
                <a:effectLst/>
                <a:uLnTx/>
                <a:uFillTx/>
                <a:latin typeface="Arial"/>
                <a:ea typeface="+mn-ea"/>
                <a:cs typeface="Arial"/>
              </a:rPr>
              <a:t>effort</a:t>
            </a:r>
          </a:p>
          <a:p>
            <a:pPr marL="288567" marR="0" lvl="0" indent="-277360" algn="l" defTabSz="914400" rtl="0" eaLnBrk="1" fontAlgn="auto" latinLnBrk="0" hangingPunct="1">
              <a:lnSpc>
                <a:spcPct val="100000"/>
              </a:lnSpc>
              <a:spcBef>
                <a:spcPts val="1253"/>
              </a:spcBef>
              <a:spcAft>
                <a:spcPts val="0"/>
              </a:spcAft>
              <a:buClrTx/>
              <a:buSzTx/>
              <a:buFontTx/>
              <a:buChar char="•"/>
              <a:tabLst>
                <a:tab pos="288567" algn="l"/>
              </a:tabLst>
              <a:defRPr/>
            </a:pPr>
            <a:r>
              <a:rPr kumimoji="0" lang="en-US" sz="4400" b="0" i="0" u="none" strike="noStrike" kern="1200" cap="none" spc="0" normalizeH="0" baseline="0" noProof="0" dirty="0">
                <a:ln>
                  <a:noFill/>
                </a:ln>
                <a:solidFill>
                  <a:prstClr val="black"/>
                </a:solidFill>
                <a:effectLst/>
                <a:uLnTx/>
                <a:uFillTx/>
                <a:latin typeface="Arial"/>
                <a:ea typeface="+mn-ea"/>
                <a:cs typeface="Arial"/>
              </a:rPr>
              <a:t>A</a:t>
            </a:r>
            <a:r>
              <a:rPr kumimoji="0" lang="en-US" sz="4400" b="0" i="0" u="none" strike="noStrike" kern="1200" cap="none" spc="-137" normalizeH="0" baseline="0" noProof="0" dirty="0">
                <a:ln>
                  <a:noFill/>
                </a:ln>
                <a:solidFill>
                  <a:prstClr val="black"/>
                </a:solidFill>
                <a:effectLst/>
                <a:uLnTx/>
                <a:uFillTx/>
                <a:latin typeface="Arial"/>
                <a:ea typeface="+mn-ea"/>
                <a:cs typeface="Arial"/>
              </a:rPr>
              <a:t> </a:t>
            </a:r>
            <a:r>
              <a:rPr kumimoji="0" lang="en-US" sz="4400" b="0" i="0" u="none" strike="noStrike" kern="1200" cap="none" spc="-9" normalizeH="0" baseline="0" noProof="0" dirty="0">
                <a:ln>
                  <a:noFill/>
                </a:ln>
                <a:solidFill>
                  <a:prstClr val="black"/>
                </a:solidFill>
                <a:effectLst/>
                <a:uLnTx/>
                <a:uFillTx/>
                <a:latin typeface="Arial"/>
                <a:ea typeface="+mn-ea"/>
                <a:cs typeface="Arial"/>
              </a:rPr>
              <a:t>well-</a:t>
            </a:r>
            <a:r>
              <a:rPr kumimoji="0" lang="en-US" sz="4400" b="0" i="0" u="none" strike="noStrike" kern="1200" cap="none" spc="0" normalizeH="0" baseline="0" noProof="0" dirty="0">
                <a:ln>
                  <a:noFill/>
                </a:ln>
                <a:solidFill>
                  <a:prstClr val="black"/>
                </a:solidFill>
                <a:effectLst/>
                <a:uLnTx/>
                <a:uFillTx/>
                <a:latin typeface="Arial"/>
                <a:ea typeface="+mn-ea"/>
                <a:cs typeface="Arial"/>
              </a:rPr>
              <a:t>established</a:t>
            </a:r>
            <a:r>
              <a:rPr kumimoji="0" lang="en-US" sz="4400" b="0" i="0" u="none" strike="noStrike" kern="1200" cap="none" spc="-8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Tier</a:t>
            </a:r>
            <a:r>
              <a:rPr kumimoji="0" lang="en-US" sz="4400" b="0" i="0" u="none" strike="noStrike" kern="1200" cap="none" spc="-40"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2</a:t>
            </a:r>
            <a:r>
              <a:rPr kumimoji="0" lang="en-US" sz="4400" b="0" i="0" u="none" strike="noStrike" kern="1200" cap="none" spc="-4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effort</a:t>
            </a:r>
            <a:r>
              <a:rPr kumimoji="0" lang="en-US" sz="4400" b="0" i="0" u="none" strike="noStrike" kern="1200" cap="none" spc="-66"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with</a:t>
            </a:r>
            <a:r>
              <a:rPr kumimoji="0" lang="en-US" sz="4400" b="0" i="0" u="none" strike="noStrike" kern="1200" cap="none" spc="-4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prime</a:t>
            </a:r>
            <a:r>
              <a:rPr kumimoji="0" lang="en-US" sz="4400" b="0" i="0" u="none" strike="noStrike" kern="1200" cap="none" spc="-53" normalizeH="0" baseline="0" noProof="0" dirty="0">
                <a:ln>
                  <a:noFill/>
                </a:ln>
                <a:solidFill>
                  <a:prstClr val="black"/>
                </a:solidFill>
                <a:effectLst/>
                <a:uLnTx/>
                <a:uFillTx/>
                <a:latin typeface="Arial"/>
                <a:ea typeface="+mn-ea"/>
                <a:cs typeface="Arial"/>
              </a:rPr>
              <a:t> </a:t>
            </a:r>
            <a:r>
              <a:rPr kumimoji="0" lang="en-US" sz="4400" b="0" i="0" u="none" strike="noStrike" kern="1200" cap="none" spc="-9" normalizeH="0" baseline="0" noProof="0" dirty="0">
                <a:ln>
                  <a:noFill/>
                </a:ln>
                <a:solidFill>
                  <a:prstClr val="black"/>
                </a:solidFill>
                <a:effectLst/>
                <a:uLnTx/>
                <a:uFillTx/>
                <a:latin typeface="Arial"/>
                <a:ea typeface="+mn-ea"/>
                <a:cs typeface="Arial"/>
              </a:rPr>
              <a:t>suppliers</a:t>
            </a:r>
            <a:endParaRPr kumimoji="0" lang="en-US" sz="4400" b="0" i="0" u="none" strike="noStrike" kern="1200" cap="none" spc="0" normalizeH="0" baseline="0" noProof="0" dirty="0">
              <a:ln>
                <a:noFill/>
              </a:ln>
              <a:solidFill>
                <a:prstClr val="black"/>
              </a:solidFill>
              <a:effectLst/>
              <a:uLnTx/>
              <a:uFillTx/>
              <a:latin typeface="Arial"/>
              <a:ea typeface="+mn-ea"/>
              <a:cs typeface="Arial"/>
            </a:endParaRPr>
          </a:p>
          <a:p>
            <a:pPr marL="288567" marR="0" lvl="0" indent="-277360" algn="l" defTabSz="914400" rtl="0" eaLnBrk="1" fontAlgn="auto" latinLnBrk="0" hangingPunct="1">
              <a:lnSpc>
                <a:spcPct val="100000"/>
              </a:lnSpc>
              <a:spcBef>
                <a:spcPts val="1165"/>
              </a:spcBef>
              <a:spcAft>
                <a:spcPts val="0"/>
              </a:spcAft>
              <a:buClrTx/>
              <a:buSzTx/>
              <a:buFontTx/>
              <a:buChar char="•"/>
              <a:tabLst>
                <a:tab pos="288567" algn="l"/>
              </a:tabLst>
              <a:defRPr/>
            </a:pPr>
            <a:r>
              <a:rPr kumimoji="0" lang="en-US" sz="4400" b="0" i="0" u="none" strike="noStrike" kern="1200" cap="none" spc="0" normalizeH="0" baseline="0" noProof="0" dirty="0">
                <a:ln>
                  <a:noFill/>
                </a:ln>
                <a:solidFill>
                  <a:prstClr val="black"/>
                </a:solidFill>
                <a:effectLst/>
                <a:uLnTx/>
                <a:uFillTx/>
                <a:latin typeface="Arial"/>
                <a:ea typeface="+mn-ea"/>
                <a:cs typeface="Arial"/>
              </a:rPr>
              <a:t>Data</a:t>
            </a:r>
            <a:r>
              <a:rPr kumimoji="0" lang="en-US" sz="4400" b="0" i="0" u="none" strike="noStrike" kern="1200" cap="none" spc="-8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reporting</a:t>
            </a:r>
            <a:r>
              <a:rPr kumimoji="0" lang="en-US" sz="4400" b="0" i="0" u="none" strike="noStrike" kern="1200" cap="none" spc="-79"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system</a:t>
            </a:r>
            <a:r>
              <a:rPr kumimoji="0" lang="en-US" sz="4400" b="0" i="0" u="none" strike="noStrike" kern="1200" cap="none" spc="-88"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to</a:t>
            </a:r>
            <a:r>
              <a:rPr kumimoji="0" lang="en-US" sz="4400" b="0" i="0" u="none" strike="noStrike" kern="1200" cap="none" spc="-8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capture</a:t>
            </a:r>
            <a:r>
              <a:rPr kumimoji="0" lang="en-US" sz="4400" b="0" i="0" u="none" strike="noStrike" kern="1200" cap="none" spc="-84"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Tier</a:t>
            </a:r>
            <a:r>
              <a:rPr kumimoji="0" lang="en-US" sz="4400" b="0" i="0" u="none" strike="noStrike" kern="1200" cap="none" spc="-71" normalizeH="0" baseline="0" noProof="0" dirty="0">
                <a:ln>
                  <a:noFill/>
                </a:ln>
                <a:solidFill>
                  <a:prstClr val="black"/>
                </a:solidFill>
                <a:effectLst/>
                <a:uLnTx/>
                <a:uFillTx/>
                <a:latin typeface="Arial"/>
                <a:ea typeface="+mn-ea"/>
                <a:cs typeface="Arial"/>
              </a:rPr>
              <a:t> </a:t>
            </a:r>
            <a:r>
              <a:rPr kumimoji="0" lang="en-US" sz="4400" b="0" i="0" u="none" strike="noStrike" kern="1200" cap="none" spc="0" normalizeH="0" baseline="0" noProof="0" dirty="0">
                <a:ln>
                  <a:noFill/>
                </a:ln>
                <a:solidFill>
                  <a:prstClr val="black"/>
                </a:solidFill>
                <a:effectLst/>
                <a:uLnTx/>
                <a:uFillTx/>
                <a:latin typeface="Arial"/>
                <a:ea typeface="+mn-ea"/>
                <a:cs typeface="Arial"/>
              </a:rPr>
              <a:t>2</a:t>
            </a:r>
            <a:r>
              <a:rPr kumimoji="0" lang="en-US" sz="4400" b="0" i="0" u="none" strike="noStrike" kern="1200" cap="none" spc="-66" normalizeH="0" baseline="0" noProof="0" dirty="0">
                <a:ln>
                  <a:noFill/>
                </a:ln>
                <a:solidFill>
                  <a:prstClr val="black"/>
                </a:solidFill>
                <a:effectLst/>
                <a:uLnTx/>
                <a:uFillTx/>
                <a:latin typeface="Arial"/>
                <a:ea typeface="+mn-ea"/>
                <a:cs typeface="Arial"/>
              </a:rPr>
              <a:t> </a:t>
            </a:r>
            <a:r>
              <a:rPr kumimoji="0" lang="en-US" sz="4400" b="0" i="0" u="none" strike="noStrike" kern="1200" cap="none" spc="-9" normalizeH="0" baseline="0" noProof="0" dirty="0">
                <a:ln>
                  <a:noFill/>
                </a:ln>
                <a:solidFill>
                  <a:prstClr val="black"/>
                </a:solidFill>
                <a:effectLst/>
                <a:uLnTx/>
                <a:uFillTx/>
                <a:latin typeface="Arial"/>
                <a:ea typeface="+mn-ea"/>
                <a:cs typeface="Arial"/>
              </a:rPr>
              <a:t>spend</a:t>
            </a:r>
            <a:endParaRPr kumimoji="0" lang="en-US" sz="4400" b="0" i="0" u="none" strike="noStrike" kern="1200" cap="none" spc="0" normalizeH="0" baseline="0" noProof="0" dirty="0">
              <a:ln>
                <a:noFill/>
              </a:ln>
              <a:solidFill>
                <a:prstClr val="black"/>
              </a:solidFill>
              <a:effectLst/>
              <a:uLnTx/>
              <a:uFillTx/>
              <a:latin typeface="Arial"/>
              <a:ea typeface="+mn-ea"/>
              <a:cs typeface="Arial"/>
            </a:endParaRPr>
          </a:p>
          <a:p>
            <a:pPr marL="800100" lvl="1" indent="-342900" fontAlgn="base">
              <a:buFont typeface="Arial"/>
              <a:buChar char="•"/>
            </a:pPr>
            <a:endParaRPr lang="en-US" sz="2400" dirty="0">
              <a:solidFill>
                <a:srgbClr val="142F5F"/>
              </a:solidFill>
              <a:cs typeface="Calibri" panose="020F0502020204030204"/>
            </a:endParaRPr>
          </a:p>
        </p:txBody>
      </p:sp>
    </p:spTree>
    <p:extLst>
      <p:ext uri="{BB962C8B-B14F-4D97-AF65-F5344CB8AC3E}">
        <p14:creationId xmlns:p14="http://schemas.microsoft.com/office/powerpoint/2010/main" val="1395821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DDE5F0"/>
        </a:solidFill>
        <a:effectLst/>
      </p:bgPr>
    </p:bg>
    <p:spTree>
      <p:nvGrpSpPr>
        <p:cNvPr id="1" name=""/>
        <p:cNvGrpSpPr/>
        <p:nvPr/>
      </p:nvGrpSpPr>
      <p:grpSpPr>
        <a:xfrm>
          <a:off x="0" y="0"/>
          <a:ext cx="0" cy="0"/>
          <a:chOff x="0" y="0"/>
          <a:chExt cx="0" cy="0"/>
        </a:xfrm>
      </p:grpSpPr>
      <p:grpSp>
        <p:nvGrpSpPr>
          <p:cNvPr id="2" name="Group 2"/>
          <p:cNvGrpSpPr/>
          <p:nvPr/>
        </p:nvGrpSpPr>
        <p:grpSpPr>
          <a:xfrm>
            <a:off x="514350" y="514350"/>
            <a:ext cx="17259300" cy="9258300"/>
            <a:chOff x="0" y="0"/>
            <a:chExt cx="4545659" cy="2438400"/>
          </a:xfrm>
        </p:grpSpPr>
        <p:sp>
          <p:nvSpPr>
            <p:cNvPr id="3" name="Freeform 3"/>
            <p:cNvSpPr/>
            <p:nvPr/>
          </p:nvSpPr>
          <p:spPr>
            <a:xfrm>
              <a:off x="0" y="0"/>
              <a:ext cx="4545659" cy="2438400"/>
            </a:xfrm>
            <a:custGeom>
              <a:avLst/>
              <a:gdLst/>
              <a:ahLst/>
              <a:cxnLst/>
              <a:rect l="l" t="t" r="r" b="b"/>
              <a:pathLst>
                <a:path w="4545659" h="2438400">
                  <a:moveTo>
                    <a:pt x="0" y="0"/>
                  </a:moveTo>
                  <a:lnTo>
                    <a:pt x="4545659" y="0"/>
                  </a:lnTo>
                  <a:lnTo>
                    <a:pt x="4545659" y="2438400"/>
                  </a:lnTo>
                  <a:lnTo>
                    <a:pt x="0" y="2438400"/>
                  </a:lnTo>
                  <a:close/>
                </a:path>
              </a:pathLst>
            </a:custGeom>
            <a:solidFill>
              <a:srgbClr val="FFFFFF"/>
            </a:solidFill>
          </p:spPr>
          <p:txBody>
            <a:bodyPr/>
            <a:lstStyle/>
            <a:p>
              <a:endParaRPr lang="en-US"/>
            </a:p>
          </p:txBody>
        </p:sp>
        <p:sp>
          <p:nvSpPr>
            <p:cNvPr id="4" name="TextBox 4"/>
            <p:cNvSpPr txBox="1"/>
            <p:nvPr/>
          </p:nvSpPr>
          <p:spPr>
            <a:xfrm>
              <a:off x="0" y="-47625"/>
              <a:ext cx="4545659" cy="2486025"/>
            </a:xfrm>
            <a:prstGeom prst="rect">
              <a:avLst/>
            </a:prstGeom>
          </p:spPr>
          <p:txBody>
            <a:bodyPr lIns="50800" tIns="50800" rIns="50800" bIns="50800" rtlCol="0" anchor="ctr"/>
            <a:lstStyle/>
            <a:p>
              <a:pPr algn="ctr">
                <a:lnSpc>
                  <a:spcPts val="3499"/>
                </a:lnSpc>
              </a:pPr>
              <a:endParaRPr/>
            </a:p>
          </p:txBody>
        </p:sp>
      </p:grpSp>
      <p:grpSp>
        <p:nvGrpSpPr>
          <p:cNvPr id="5" name="Group 5"/>
          <p:cNvGrpSpPr/>
          <p:nvPr/>
        </p:nvGrpSpPr>
        <p:grpSpPr>
          <a:xfrm>
            <a:off x="-507888" y="942975"/>
            <a:ext cx="4397935" cy="1216024"/>
            <a:chOff x="0" y="0"/>
            <a:chExt cx="5863914" cy="1621366"/>
          </a:xfrm>
        </p:grpSpPr>
        <p:grpSp>
          <p:nvGrpSpPr>
            <p:cNvPr id="6" name="Group 6"/>
            <p:cNvGrpSpPr/>
            <p:nvPr/>
          </p:nvGrpSpPr>
          <p:grpSpPr>
            <a:xfrm rot="-10800000">
              <a:off x="0" y="0"/>
              <a:ext cx="5863914" cy="1621366"/>
              <a:chOff x="0" y="0"/>
              <a:chExt cx="1748247" cy="483388"/>
            </a:xfrm>
          </p:grpSpPr>
          <p:sp>
            <p:nvSpPr>
              <p:cNvPr id="7" name="Freeform 7"/>
              <p:cNvSpPr/>
              <p:nvPr/>
            </p:nvSpPr>
            <p:spPr>
              <a:xfrm>
                <a:off x="0" y="0"/>
                <a:ext cx="1748247" cy="483388"/>
              </a:xfrm>
              <a:custGeom>
                <a:avLst/>
                <a:gdLst/>
                <a:ahLst/>
                <a:cxnLst/>
                <a:rect l="l" t="t" r="r" b="b"/>
                <a:pathLst>
                  <a:path w="1748247" h="483388">
                    <a:moveTo>
                      <a:pt x="0" y="0"/>
                    </a:moveTo>
                    <a:lnTo>
                      <a:pt x="1748247" y="0"/>
                    </a:lnTo>
                    <a:lnTo>
                      <a:pt x="1748247" y="483388"/>
                    </a:lnTo>
                    <a:lnTo>
                      <a:pt x="0" y="483388"/>
                    </a:lnTo>
                    <a:close/>
                  </a:path>
                </a:pathLst>
              </a:custGeom>
              <a:solidFill>
                <a:srgbClr val="14305F"/>
              </a:solidFill>
            </p:spPr>
            <p:txBody>
              <a:bodyPr/>
              <a:lstStyle/>
              <a:p>
                <a:endParaRPr lang="en-US"/>
              </a:p>
            </p:txBody>
          </p:sp>
          <p:sp>
            <p:nvSpPr>
              <p:cNvPr id="8" name="TextBox 8"/>
              <p:cNvSpPr txBox="1"/>
              <p:nvPr/>
            </p:nvSpPr>
            <p:spPr>
              <a:xfrm>
                <a:off x="0" y="-47625"/>
                <a:ext cx="1748247" cy="531013"/>
              </a:xfrm>
              <a:prstGeom prst="rect">
                <a:avLst/>
              </a:prstGeom>
            </p:spPr>
            <p:txBody>
              <a:bodyPr lIns="50800" tIns="50800" rIns="50800" bIns="50800" rtlCol="0" anchor="ctr"/>
              <a:lstStyle/>
              <a:p>
                <a:pPr algn="ctr">
                  <a:lnSpc>
                    <a:spcPts val="3499"/>
                  </a:lnSpc>
                </a:pPr>
                <a:endParaRPr/>
              </a:p>
            </p:txBody>
          </p:sp>
        </p:grpSp>
        <p:sp>
          <p:nvSpPr>
            <p:cNvPr id="9" name="TextBox 9"/>
            <p:cNvSpPr txBox="1"/>
            <p:nvPr/>
          </p:nvSpPr>
          <p:spPr>
            <a:xfrm>
              <a:off x="1489984" y="114300"/>
              <a:ext cx="3815130" cy="1282403"/>
            </a:xfrm>
            <a:prstGeom prst="rect">
              <a:avLst/>
            </a:prstGeom>
          </p:spPr>
          <p:txBody>
            <a:bodyPr wrap="square" lIns="0" tIns="0" rIns="0" bIns="0" rtlCol="0" anchor="t">
              <a:spAutoFit/>
            </a:bodyPr>
            <a:lstStyle/>
            <a:p>
              <a:pPr algn="l">
                <a:lnSpc>
                  <a:spcPts val="8400"/>
                </a:lnSpc>
              </a:pPr>
              <a:r>
                <a:rPr lang="en-US" sz="6000" dirty="0">
                  <a:solidFill>
                    <a:srgbClr val="FFFFFF"/>
                  </a:solidFill>
                  <a:latin typeface="Bison"/>
                  <a:ea typeface="Bison"/>
                  <a:cs typeface="Bison"/>
                  <a:sym typeface="Bison"/>
                </a:rPr>
                <a:t>Definitions</a:t>
              </a:r>
            </a:p>
          </p:txBody>
        </p:sp>
      </p:grpSp>
      <p:sp>
        <p:nvSpPr>
          <p:cNvPr id="10" name="TextBox 10"/>
          <p:cNvSpPr txBox="1"/>
          <p:nvPr/>
        </p:nvSpPr>
        <p:spPr>
          <a:xfrm>
            <a:off x="5727795" y="1359768"/>
            <a:ext cx="10888330" cy="7386638"/>
          </a:xfrm>
          <a:prstGeom prst="rect">
            <a:avLst/>
          </a:prstGeom>
        </p:spPr>
        <p:txBody>
          <a:bodyPr wrap="square" lIns="0" tIns="0" rIns="0" bIns="0" rtlCol="0" anchor="t">
            <a:spAutoFit/>
          </a:bodyPr>
          <a:lstStyle/>
          <a:p>
            <a:pPr algn="l" rtl="0" fontAlgn="base">
              <a:buNone/>
            </a:pPr>
            <a:r>
              <a:rPr lang="en-US" sz="3200" b="1" i="0" u="none" strike="noStrike" dirty="0">
                <a:solidFill>
                  <a:srgbClr val="595959"/>
                </a:solidFill>
                <a:effectLst/>
                <a:latin typeface="Arial" panose="020B0604020202020204" pitchFamily="34" charset="0"/>
                <a:cs typeface="Arial" panose="020B0604020202020204" pitchFamily="34" charset="0"/>
              </a:rPr>
              <a:t>Definition of Tier 2 Spend</a:t>
            </a:r>
            <a:r>
              <a:rPr lang="en-US" sz="3200" b="0" i="0" dirty="0">
                <a:solidFill>
                  <a:srgbClr val="000000"/>
                </a:solidFill>
                <a:effectLst/>
                <a:latin typeface="Arial" panose="020B0604020202020204" pitchFamily="34" charset="0"/>
                <a:cs typeface="Arial" panose="020B0604020202020204" pitchFamily="34" charset="0"/>
              </a:rPr>
              <a:t>​</a:t>
            </a:r>
          </a:p>
          <a:p>
            <a:pPr algn="l" rtl="0" fontAlgn="base">
              <a:buNone/>
            </a:pPr>
            <a:r>
              <a:rPr lang="en-US" sz="3200" b="0" i="1" u="none" strike="noStrike" dirty="0">
                <a:solidFill>
                  <a:srgbClr val="595959"/>
                </a:solidFill>
                <a:effectLst/>
                <a:latin typeface="Arial" panose="020B0604020202020204" pitchFamily="34" charset="0"/>
                <a:cs typeface="Arial" panose="020B0604020202020204" pitchFamily="34" charset="0"/>
              </a:rPr>
              <a:t>Tier 2 spend is the expenditure by prime suppliers with diverse businesses that support their operations, crucial for supplier diversity</a:t>
            </a:r>
          </a:p>
          <a:p>
            <a:pPr algn="l" rtl="0" fontAlgn="base">
              <a:buNone/>
            </a:pPr>
            <a:r>
              <a:rPr lang="en-US" sz="3200" b="0" i="1" u="none" strike="noStrike" dirty="0">
                <a:solidFill>
                  <a:srgbClr val="595959"/>
                </a:solidFill>
                <a:effectLst/>
                <a:latin typeface="Arial" panose="020B0604020202020204" pitchFamily="34" charset="0"/>
                <a:cs typeface="Arial" panose="020B0604020202020204" pitchFamily="34" charset="0"/>
              </a:rPr>
              <a:t>programs.</a:t>
            </a:r>
            <a:r>
              <a:rPr lang="en-US" sz="3200" b="0" i="0" dirty="0">
                <a:solidFill>
                  <a:srgbClr val="000000"/>
                </a:solidFill>
                <a:effectLst/>
                <a:latin typeface="Arial" panose="020B0604020202020204" pitchFamily="34" charset="0"/>
                <a:cs typeface="Arial" panose="020B0604020202020204" pitchFamily="34" charset="0"/>
              </a:rPr>
              <a:t>​</a:t>
            </a:r>
          </a:p>
          <a:p>
            <a:pPr algn="l" rtl="0" fontAlgn="base">
              <a:buNone/>
            </a:pPr>
            <a:endParaRPr lang="en-US" sz="3200" b="0" i="0" dirty="0">
              <a:solidFill>
                <a:srgbClr val="000000"/>
              </a:solidFill>
              <a:effectLst/>
              <a:latin typeface="Arial" panose="020B0604020202020204" pitchFamily="34" charset="0"/>
              <a:cs typeface="Arial" panose="020B0604020202020204" pitchFamily="34" charset="0"/>
            </a:endParaRPr>
          </a:p>
          <a:p>
            <a:pPr algn="l" rtl="0" fontAlgn="base">
              <a:buNone/>
            </a:pPr>
            <a:r>
              <a:rPr lang="en-US" sz="3200" b="1" i="0" u="none" strike="noStrike" dirty="0">
                <a:solidFill>
                  <a:srgbClr val="595959"/>
                </a:solidFill>
                <a:effectLst/>
                <a:latin typeface="Arial" panose="020B0604020202020204" pitchFamily="34" charset="0"/>
                <a:cs typeface="Arial" panose="020B0604020202020204" pitchFamily="34" charset="0"/>
              </a:rPr>
              <a:t>Direct and Indirect Spend</a:t>
            </a:r>
            <a:r>
              <a:rPr lang="en-US" sz="3200" b="0" i="0" dirty="0">
                <a:solidFill>
                  <a:srgbClr val="000000"/>
                </a:solidFill>
                <a:effectLst/>
                <a:latin typeface="Arial" panose="020B0604020202020204" pitchFamily="34" charset="0"/>
                <a:cs typeface="Arial" panose="020B0604020202020204" pitchFamily="34" charset="0"/>
              </a:rPr>
              <a:t>​</a:t>
            </a:r>
          </a:p>
          <a:p>
            <a:pPr algn="l" rtl="0" fontAlgn="base">
              <a:buNone/>
            </a:pPr>
            <a:r>
              <a:rPr lang="en-US" sz="3200" b="0" i="1" u="none" strike="noStrike" dirty="0">
                <a:solidFill>
                  <a:srgbClr val="595959"/>
                </a:solidFill>
                <a:effectLst/>
                <a:latin typeface="Arial" panose="020B0604020202020204" pitchFamily="34" charset="0"/>
                <a:cs typeface="Arial" panose="020B0604020202020204" pitchFamily="34" charset="0"/>
              </a:rPr>
              <a:t>Direct spend relates to customer contracts, while indirect spend supports general business operations, highlighting different spending categories.</a:t>
            </a:r>
            <a:r>
              <a:rPr lang="en-US" sz="3200" b="0" i="0" dirty="0">
                <a:solidFill>
                  <a:srgbClr val="000000"/>
                </a:solidFill>
                <a:effectLst/>
                <a:latin typeface="Arial" panose="020B0604020202020204" pitchFamily="34" charset="0"/>
                <a:cs typeface="Arial" panose="020B0604020202020204" pitchFamily="34" charset="0"/>
              </a:rPr>
              <a:t>​</a:t>
            </a:r>
          </a:p>
          <a:p>
            <a:pPr algn="l" rtl="0" fontAlgn="base">
              <a:buNone/>
            </a:pPr>
            <a:endParaRPr lang="en-US" sz="3200" b="0" i="0" dirty="0">
              <a:solidFill>
                <a:srgbClr val="000000"/>
              </a:solidFill>
              <a:effectLst/>
              <a:latin typeface="Arial" panose="020B0604020202020204" pitchFamily="34" charset="0"/>
              <a:cs typeface="Arial" panose="020B0604020202020204" pitchFamily="34" charset="0"/>
            </a:endParaRPr>
          </a:p>
          <a:p>
            <a:pPr algn="l" rtl="0" fontAlgn="base">
              <a:buNone/>
            </a:pPr>
            <a:r>
              <a:rPr lang="en-US" sz="3200" b="1" i="0" u="none" strike="noStrike" dirty="0">
                <a:solidFill>
                  <a:srgbClr val="595959"/>
                </a:solidFill>
                <a:effectLst/>
                <a:latin typeface="Arial" panose="020B0604020202020204" pitchFamily="34" charset="0"/>
                <a:cs typeface="Arial" panose="020B0604020202020204" pitchFamily="34" charset="0"/>
              </a:rPr>
              <a:t>Global Certification Criteria</a:t>
            </a:r>
            <a:r>
              <a:rPr lang="en-US" sz="3200" b="0" i="0" dirty="0">
                <a:solidFill>
                  <a:srgbClr val="000000"/>
                </a:solidFill>
                <a:effectLst/>
                <a:latin typeface="Arial" panose="020B0604020202020204" pitchFamily="34" charset="0"/>
                <a:cs typeface="Arial" panose="020B0604020202020204" pitchFamily="34" charset="0"/>
              </a:rPr>
              <a:t>​</a:t>
            </a:r>
          </a:p>
          <a:p>
            <a:pPr algn="l" rtl="0" fontAlgn="base">
              <a:buNone/>
            </a:pPr>
            <a:r>
              <a:rPr lang="en-US" sz="3200" b="0" i="1" u="none" strike="noStrike" dirty="0">
                <a:solidFill>
                  <a:srgbClr val="595959"/>
                </a:solidFill>
                <a:effectLst/>
                <a:latin typeface="Arial" panose="020B0604020202020204" pitchFamily="34" charset="0"/>
                <a:cs typeface="Arial" panose="020B0604020202020204" pitchFamily="34" charset="0"/>
              </a:rPr>
              <a:t>Spend definitions follow WEConnect International’s criteria including certified women-owned and underutilized suppliers for accurate reporting.</a:t>
            </a:r>
            <a:endParaRPr lang="en-US" sz="3200" b="0" i="0" dirty="0">
              <a:solidFill>
                <a:srgbClr val="000000"/>
              </a:solidFill>
              <a:effectLst/>
              <a:latin typeface="Arial" panose="020B0604020202020204" pitchFamily="34" charset="0"/>
              <a:cs typeface="Arial" panose="020B0604020202020204" pitchFamily="34" charset="0"/>
            </a:endParaRPr>
          </a:p>
        </p:txBody>
      </p:sp>
      <p:grpSp>
        <p:nvGrpSpPr>
          <p:cNvPr id="11" name="Group 11"/>
          <p:cNvGrpSpPr/>
          <p:nvPr/>
        </p:nvGrpSpPr>
        <p:grpSpPr>
          <a:xfrm rot="5400000">
            <a:off x="2230429" y="5079577"/>
            <a:ext cx="5667148" cy="147874"/>
            <a:chOff x="0" y="0"/>
            <a:chExt cx="1256875" cy="32796"/>
          </a:xfrm>
        </p:grpSpPr>
        <p:sp>
          <p:nvSpPr>
            <p:cNvPr id="12" name="Freeform 12"/>
            <p:cNvSpPr/>
            <p:nvPr/>
          </p:nvSpPr>
          <p:spPr>
            <a:xfrm>
              <a:off x="0" y="0"/>
              <a:ext cx="1256875" cy="32796"/>
            </a:xfrm>
            <a:custGeom>
              <a:avLst/>
              <a:gdLst/>
              <a:ahLst/>
              <a:cxnLst/>
              <a:rect l="l" t="t" r="r" b="b"/>
              <a:pathLst>
                <a:path w="1256875" h="32796">
                  <a:moveTo>
                    <a:pt x="16398" y="0"/>
                  </a:moveTo>
                  <a:lnTo>
                    <a:pt x="1240477" y="0"/>
                  </a:lnTo>
                  <a:cubicBezTo>
                    <a:pt x="1249534" y="0"/>
                    <a:pt x="1256875" y="7342"/>
                    <a:pt x="1256875" y="16398"/>
                  </a:cubicBezTo>
                  <a:lnTo>
                    <a:pt x="1256875" y="16398"/>
                  </a:lnTo>
                  <a:cubicBezTo>
                    <a:pt x="1256875" y="25454"/>
                    <a:pt x="1249534" y="32796"/>
                    <a:pt x="1240477" y="32796"/>
                  </a:cubicBezTo>
                  <a:lnTo>
                    <a:pt x="16398" y="32796"/>
                  </a:lnTo>
                  <a:cubicBezTo>
                    <a:pt x="7342" y="32796"/>
                    <a:pt x="0" y="25454"/>
                    <a:pt x="0" y="16398"/>
                  </a:cubicBezTo>
                  <a:lnTo>
                    <a:pt x="0" y="16398"/>
                  </a:lnTo>
                  <a:cubicBezTo>
                    <a:pt x="0" y="7342"/>
                    <a:pt x="7342" y="0"/>
                    <a:pt x="16398" y="0"/>
                  </a:cubicBezTo>
                  <a:close/>
                </a:path>
              </a:pathLst>
            </a:custGeom>
            <a:gradFill rotWithShape="1">
              <a:gsLst>
                <a:gs pos="0">
                  <a:srgbClr val="FEB608">
                    <a:alpha val="100000"/>
                  </a:srgbClr>
                </a:gs>
                <a:gs pos="33333">
                  <a:srgbClr val="E6176C">
                    <a:alpha val="100000"/>
                  </a:srgbClr>
                </a:gs>
                <a:gs pos="66667">
                  <a:srgbClr val="14305F">
                    <a:alpha val="100000"/>
                  </a:srgbClr>
                </a:gs>
                <a:gs pos="100000">
                  <a:srgbClr val="7B99CC">
                    <a:alpha val="100000"/>
                  </a:srgbClr>
                </a:gs>
              </a:gsLst>
              <a:lin ang="0"/>
            </a:gradFill>
          </p:spPr>
          <p:txBody>
            <a:bodyPr/>
            <a:lstStyle/>
            <a:p>
              <a:endParaRPr lang="en-US"/>
            </a:p>
          </p:txBody>
        </p:sp>
        <p:sp>
          <p:nvSpPr>
            <p:cNvPr id="13" name="TextBox 13"/>
            <p:cNvSpPr txBox="1"/>
            <p:nvPr/>
          </p:nvSpPr>
          <p:spPr>
            <a:xfrm>
              <a:off x="0" y="-47625"/>
              <a:ext cx="1256875" cy="80421"/>
            </a:xfrm>
            <a:prstGeom prst="rect">
              <a:avLst/>
            </a:prstGeom>
          </p:spPr>
          <p:txBody>
            <a:bodyPr lIns="50800" tIns="50800" rIns="50800" bIns="50800" rtlCol="0" anchor="ctr"/>
            <a:lstStyle/>
            <a:p>
              <a:pPr algn="ctr">
                <a:lnSpc>
                  <a:spcPts val="3522"/>
                </a:lnSpc>
              </a:pPr>
              <a:endParaRPr/>
            </a:p>
          </p:txBody>
        </p:sp>
      </p:grpSp>
      <p:sp>
        <p:nvSpPr>
          <p:cNvPr id="14" name="Freeform 14"/>
          <p:cNvSpPr/>
          <p:nvPr/>
        </p:nvSpPr>
        <p:spPr>
          <a:xfrm>
            <a:off x="14880317" y="8699370"/>
            <a:ext cx="2378983" cy="781471"/>
          </a:xfrm>
          <a:custGeom>
            <a:avLst/>
            <a:gdLst/>
            <a:ahLst/>
            <a:cxnLst/>
            <a:rect l="l" t="t" r="r" b="b"/>
            <a:pathLst>
              <a:path w="2378983" h="781471">
                <a:moveTo>
                  <a:pt x="0" y="0"/>
                </a:moveTo>
                <a:lnTo>
                  <a:pt x="2378983" y="0"/>
                </a:lnTo>
                <a:lnTo>
                  <a:pt x="2378983" y="781472"/>
                </a:lnTo>
                <a:lnTo>
                  <a:pt x="0" y="781472"/>
                </a:lnTo>
                <a:lnTo>
                  <a:pt x="0" y="0"/>
                </a:lnTo>
                <a:close/>
              </a:path>
            </a:pathLst>
          </a:custGeom>
          <a:blipFill>
            <a:blip r:embed="rId2"/>
            <a:stretch>
              <a:fillRect/>
            </a:stretch>
          </a:blipFill>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DE5F0"/>
        </a:solidFill>
        <a:effectLst/>
      </p:bgPr>
    </p:bg>
    <p:spTree>
      <p:nvGrpSpPr>
        <p:cNvPr id="1" name="">
          <a:extLst>
            <a:ext uri="{FF2B5EF4-FFF2-40B4-BE49-F238E27FC236}">
              <a16:creationId xmlns:a16="http://schemas.microsoft.com/office/drawing/2014/main" id="{F5C3C15F-5358-78E5-66E1-E6CF20CB9BD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F0A90D2D-F49A-FB59-0772-F8BE27275E7B}"/>
              </a:ext>
            </a:extLst>
          </p:cNvPr>
          <p:cNvGrpSpPr/>
          <p:nvPr/>
        </p:nvGrpSpPr>
        <p:grpSpPr>
          <a:xfrm>
            <a:off x="514350" y="514350"/>
            <a:ext cx="17259300" cy="9258300"/>
            <a:chOff x="0" y="0"/>
            <a:chExt cx="4545659" cy="2438400"/>
          </a:xfrm>
        </p:grpSpPr>
        <p:sp>
          <p:nvSpPr>
            <p:cNvPr id="3" name="Freeform 3">
              <a:extLst>
                <a:ext uri="{FF2B5EF4-FFF2-40B4-BE49-F238E27FC236}">
                  <a16:creationId xmlns:a16="http://schemas.microsoft.com/office/drawing/2014/main" id="{2FF86FA9-A719-298B-1097-187CB73E4FB9}"/>
                </a:ext>
              </a:extLst>
            </p:cNvPr>
            <p:cNvSpPr/>
            <p:nvPr/>
          </p:nvSpPr>
          <p:spPr>
            <a:xfrm>
              <a:off x="0" y="0"/>
              <a:ext cx="4545659" cy="2438400"/>
            </a:xfrm>
            <a:custGeom>
              <a:avLst/>
              <a:gdLst/>
              <a:ahLst/>
              <a:cxnLst/>
              <a:rect l="l" t="t" r="r" b="b"/>
              <a:pathLst>
                <a:path w="4545659" h="2438400">
                  <a:moveTo>
                    <a:pt x="0" y="0"/>
                  </a:moveTo>
                  <a:lnTo>
                    <a:pt x="4545659" y="0"/>
                  </a:lnTo>
                  <a:lnTo>
                    <a:pt x="4545659" y="2438400"/>
                  </a:lnTo>
                  <a:lnTo>
                    <a:pt x="0" y="2438400"/>
                  </a:lnTo>
                  <a:close/>
                </a:path>
              </a:pathLst>
            </a:custGeom>
            <a:solidFill>
              <a:srgbClr val="FFFFFF"/>
            </a:solidFill>
          </p:spPr>
          <p:txBody>
            <a:bodyPr/>
            <a:lstStyle/>
            <a:p>
              <a:endParaRPr lang="en-US"/>
            </a:p>
          </p:txBody>
        </p:sp>
        <p:sp>
          <p:nvSpPr>
            <p:cNvPr id="4" name="TextBox 4">
              <a:extLst>
                <a:ext uri="{FF2B5EF4-FFF2-40B4-BE49-F238E27FC236}">
                  <a16:creationId xmlns:a16="http://schemas.microsoft.com/office/drawing/2014/main" id="{D2A05047-22BF-53CC-F3A2-92A6D0E5CAED}"/>
                </a:ext>
              </a:extLst>
            </p:cNvPr>
            <p:cNvSpPr txBox="1"/>
            <p:nvPr/>
          </p:nvSpPr>
          <p:spPr>
            <a:xfrm>
              <a:off x="0" y="-47625"/>
              <a:ext cx="4545659" cy="2486025"/>
            </a:xfrm>
            <a:prstGeom prst="rect">
              <a:avLst/>
            </a:prstGeom>
          </p:spPr>
          <p:txBody>
            <a:bodyPr lIns="50800" tIns="50800" rIns="50800" bIns="50800" rtlCol="0" anchor="ctr"/>
            <a:lstStyle/>
            <a:p>
              <a:pPr algn="ctr">
                <a:lnSpc>
                  <a:spcPts val="3499"/>
                </a:lnSpc>
              </a:pPr>
              <a:endParaRPr/>
            </a:p>
          </p:txBody>
        </p:sp>
      </p:grpSp>
      <p:grpSp>
        <p:nvGrpSpPr>
          <p:cNvPr id="5" name="Group 5">
            <a:extLst>
              <a:ext uri="{FF2B5EF4-FFF2-40B4-BE49-F238E27FC236}">
                <a16:creationId xmlns:a16="http://schemas.microsoft.com/office/drawing/2014/main" id="{DDD70F24-0079-E76B-AFA9-543433C56D80}"/>
              </a:ext>
            </a:extLst>
          </p:cNvPr>
          <p:cNvGrpSpPr/>
          <p:nvPr/>
        </p:nvGrpSpPr>
        <p:grpSpPr>
          <a:xfrm>
            <a:off x="-507888" y="942975"/>
            <a:ext cx="4397935" cy="1216024"/>
            <a:chOff x="0" y="0"/>
            <a:chExt cx="5863914" cy="1621366"/>
          </a:xfrm>
        </p:grpSpPr>
        <p:grpSp>
          <p:nvGrpSpPr>
            <p:cNvPr id="6" name="Group 6">
              <a:extLst>
                <a:ext uri="{FF2B5EF4-FFF2-40B4-BE49-F238E27FC236}">
                  <a16:creationId xmlns:a16="http://schemas.microsoft.com/office/drawing/2014/main" id="{0253EA73-25BA-6BFC-48E1-E84980A36710}"/>
                </a:ext>
              </a:extLst>
            </p:cNvPr>
            <p:cNvGrpSpPr/>
            <p:nvPr/>
          </p:nvGrpSpPr>
          <p:grpSpPr>
            <a:xfrm rot="-10800000">
              <a:off x="0" y="0"/>
              <a:ext cx="5863914" cy="1621366"/>
              <a:chOff x="0" y="0"/>
              <a:chExt cx="1748247" cy="483388"/>
            </a:xfrm>
          </p:grpSpPr>
          <p:sp>
            <p:nvSpPr>
              <p:cNvPr id="7" name="Freeform 7">
                <a:extLst>
                  <a:ext uri="{FF2B5EF4-FFF2-40B4-BE49-F238E27FC236}">
                    <a16:creationId xmlns:a16="http://schemas.microsoft.com/office/drawing/2014/main" id="{5F66842F-DC18-7442-EB88-AFA76CDA0AC5}"/>
                  </a:ext>
                </a:extLst>
              </p:cNvPr>
              <p:cNvSpPr/>
              <p:nvPr/>
            </p:nvSpPr>
            <p:spPr>
              <a:xfrm>
                <a:off x="0" y="0"/>
                <a:ext cx="1748247" cy="483388"/>
              </a:xfrm>
              <a:custGeom>
                <a:avLst/>
                <a:gdLst/>
                <a:ahLst/>
                <a:cxnLst/>
                <a:rect l="l" t="t" r="r" b="b"/>
                <a:pathLst>
                  <a:path w="1748247" h="483388">
                    <a:moveTo>
                      <a:pt x="0" y="0"/>
                    </a:moveTo>
                    <a:lnTo>
                      <a:pt x="1748247" y="0"/>
                    </a:lnTo>
                    <a:lnTo>
                      <a:pt x="1748247" y="483388"/>
                    </a:lnTo>
                    <a:lnTo>
                      <a:pt x="0" y="483388"/>
                    </a:lnTo>
                    <a:close/>
                  </a:path>
                </a:pathLst>
              </a:custGeom>
              <a:solidFill>
                <a:srgbClr val="14305F"/>
              </a:solidFill>
            </p:spPr>
            <p:txBody>
              <a:bodyPr/>
              <a:lstStyle/>
              <a:p>
                <a:endParaRPr lang="en-US"/>
              </a:p>
            </p:txBody>
          </p:sp>
          <p:sp>
            <p:nvSpPr>
              <p:cNvPr id="8" name="TextBox 8">
                <a:extLst>
                  <a:ext uri="{FF2B5EF4-FFF2-40B4-BE49-F238E27FC236}">
                    <a16:creationId xmlns:a16="http://schemas.microsoft.com/office/drawing/2014/main" id="{D9F8CD76-2CA8-E2EA-8BBF-3F05952FF0BE}"/>
                  </a:ext>
                </a:extLst>
              </p:cNvPr>
              <p:cNvSpPr txBox="1"/>
              <p:nvPr/>
            </p:nvSpPr>
            <p:spPr>
              <a:xfrm>
                <a:off x="0" y="-47625"/>
                <a:ext cx="1748247" cy="531013"/>
              </a:xfrm>
              <a:prstGeom prst="rect">
                <a:avLst/>
              </a:prstGeom>
            </p:spPr>
            <p:txBody>
              <a:bodyPr lIns="50800" tIns="50800" rIns="50800" bIns="50800" rtlCol="0" anchor="ctr"/>
              <a:lstStyle/>
              <a:p>
                <a:pPr algn="ctr">
                  <a:lnSpc>
                    <a:spcPts val="3499"/>
                  </a:lnSpc>
                </a:pPr>
                <a:endParaRPr/>
              </a:p>
            </p:txBody>
          </p:sp>
        </p:grpSp>
        <p:sp>
          <p:nvSpPr>
            <p:cNvPr id="9" name="TextBox 9">
              <a:extLst>
                <a:ext uri="{FF2B5EF4-FFF2-40B4-BE49-F238E27FC236}">
                  <a16:creationId xmlns:a16="http://schemas.microsoft.com/office/drawing/2014/main" id="{355B26F5-7836-E549-D5A7-91106B863A56}"/>
                </a:ext>
              </a:extLst>
            </p:cNvPr>
            <p:cNvSpPr txBox="1"/>
            <p:nvPr/>
          </p:nvSpPr>
          <p:spPr>
            <a:xfrm>
              <a:off x="981984" y="152697"/>
              <a:ext cx="4297254" cy="1282403"/>
            </a:xfrm>
            <a:prstGeom prst="rect">
              <a:avLst/>
            </a:prstGeom>
          </p:spPr>
          <p:txBody>
            <a:bodyPr wrap="square" lIns="0" tIns="0" rIns="0" bIns="0" rtlCol="0" anchor="t">
              <a:spAutoFit/>
            </a:bodyPr>
            <a:lstStyle/>
            <a:p>
              <a:pPr algn="l">
                <a:lnSpc>
                  <a:spcPts val="8400"/>
                </a:lnSpc>
              </a:pPr>
              <a:r>
                <a:rPr lang="en-US" sz="6000" dirty="0">
                  <a:solidFill>
                    <a:srgbClr val="FFFFFF"/>
                  </a:solidFill>
                  <a:latin typeface="Bison"/>
                  <a:ea typeface="Bison"/>
                  <a:cs typeface="Bison"/>
                  <a:sym typeface="Bison"/>
                </a:rPr>
                <a:t>Spend types</a:t>
              </a:r>
            </a:p>
          </p:txBody>
        </p:sp>
      </p:grpSp>
      <p:grpSp>
        <p:nvGrpSpPr>
          <p:cNvPr id="11" name="Group 11">
            <a:extLst>
              <a:ext uri="{FF2B5EF4-FFF2-40B4-BE49-F238E27FC236}">
                <a16:creationId xmlns:a16="http://schemas.microsoft.com/office/drawing/2014/main" id="{8AA4C654-1E6B-D2E4-3AE2-1A6E21264A03}"/>
              </a:ext>
            </a:extLst>
          </p:cNvPr>
          <p:cNvGrpSpPr/>
          <p:nvPr/>
        </p:nvGrpSpPr>
        <p:grpSpPr>
          <a:xfrm rot="5400000">
            <a:off x="-1052399" y="5467069"/>
            <a:ext cx="5667148" cy="147874"/>
            <a:chOff x="0" y="0"/>
            <a:chExt cx="1256875" cy="32796"/>
          </a:xfrm>
        </p:grpSpPr>
        <p:sp>
          <p:nvSpPr>
            <p:cNvPr id="12" name="Freeform 12">
              <a:extLst>
                <a:ext uri="{FF2B5EF4-FFF2-40B4-BE49-F238E27FC236}">
                  <a16:creationId xmlns:a16="http://schemas.microsoft.com/office/drawing/2014/main" id="{38A381F1-FA3E-79CD-A2FE-8B8A9B777828}"/>
                </a:ext>
              </a:extLst>
            </p:cNvPr>
            <p:cNvSpPr/>
            <p:nvPr/>
          </p:nvSpPr>
          <p:spPr>
            <a:xfrm>
              <a:off x="0" y="0"/>
              <a:ext cx="1256875" cy="32796"/>
            </a:xfrm>
            <a:custGeom>
              <a:avLst/>
              <a:gdLst/>
              <a:ahLst/>
              <a:cxnLst/>
              <a:rect l="l" t="t" r="r" b="b"/>
              <a:pathLst>
                <a:path w="1256875" h="32796">
                  <a:moveTo>
                    <a:pt x="16398" y="0"/>
                  </a:moveTo>
                  <a:lnTo>
                    <a:pt x="1240477" y="0"/>
                  </a:lnTo>
                  <a:cubicBezTo>
                    <a:pt x="1249534" y="0"/>
                    <a:pt x="1256875" y="7342"/>
                    <a:pt x="1256875" y="16398"/>
                  </a:cubicBezTo>
                  <a:lnTo>
                    <a:pt x="1256875" y="16398"/>
                  </a:lnTo>
                  <a:cubicBezTo>
                    <a:pt x="1256875" y="25454"/>
                    <a:pt x="1249534" y="32796"/>
                    <a:pt x="1240477" y="32796"/>
                  </a:cubicBezTo>
                  <a:lnTo>
                    <a:pt x="16398" y="32796"/>
                  </a:lnTo>
                  <a:cubicBezTo>
                    <a:pt x="7342" y="32796"/>
                    <a:pt x="0" y="25454"/>
                    <a:pt x="0" y="16398"/>
                  </a:cubicBezTo>
                  <a:lnTo>
                    <a:pt x="0" y="16398"/>
                  </a:lnTo>
                  <a:cubicBezTo>
                    <a:pt x="0" y="7342"/>
                    <a:pt x="7342" y="0"/>
                    <a:pt x="16398" y="0"/>
                  </a:cubicBezTo>
                  <a:close/>
                </a:path>
              </a:pathLst>
            </a:custGeom>
            <a:gradFill rotWithShape="1">
              <a:gsLst>
                <a:gs pos="0">
                  <a:srgbClr val="FEB608">
                    <a:alpha val="100000"/>
                  </a:srgbClr>
                </a:gs>
                <a:gs pos="33333">
                  <a:srgbClr val="E6176C">
                    <a:alpha val="100000"/>
                  </a:srgbClr>
                </a:gs>
                <a:gs pos="66667">
                  <a:srgbClr val="14305F">
                    <a:alpha val="100000"/>
                  </a:srgbClr>
                </a:gs>
                <a:gs pos="100000">
                  <a:srgbClr val="7B99CC">
                    <a:alpha val="100000"/>
                  </a:srgbClr>
                </a:gs>
              </a:gsLst>
              <a:lin ang="0"/>
            </a:gradFill>
          </p:spPr>
          <p:txBody>
            <a:bodyPr/>
            <a:lstStyle/>
            <a:p>
              <a:endParaRPr lang="en-US"/>
            </a:p>
          </p:txBody>
        </p:sp>
        <p:sp>
          <p:nvSpPr>
            <p:cNvPr id="13" name="TextBox 13">
              <a:extLst>
                <a:ext uri="{FF2B5EF4-FFF2-40B4-BE49-F238E27FC236}">
                  <a16:creationId xmlns:a16="http://schemas.microsoft.com/office/drawing/2014/main" id="{530D911D-24CF-9F2B-3067-C96C6443EA43}"/>
                </a:ext>
              </a:extLst>
            </p:cNvPr>
            <p:cNvSpPr txBox="1"/>
            <p:nvPr/>
          </p:nvSpPr>
          <p:spPr>
            <a:xfrm>
              <a:off x="0" y="-47625"/>
              <a:ext cx="1256875" cy="80421"/>
            </a:xfrm>
            <a:prstGeom prst="rect">
              <a:avLst/>
            </a:prstGeom>
          </p:spPr>
          <p:txBody>
            <a:bodyPr lIns="50800" tIns="50800" rIns="50800" bIns="50800" rtlCol="0" anchor="ctr"/>
            <a:lstStyle/>
            <a:p>
              <a:pPr algn="ctr">
                <a:lnSpc>
                  <a:spcPts val="3522"/>
                </a:lnSpc>
              </a:pPr>
              <a:endParaRPr/>
            </a:p>
          </p:txBody>
        </p:sp>
      </p:grpSp>
      <p:sp>
        <p:nvSpPr>
          <p:cNvPr id="14" name="Freeform 14">
            <a:extLst>
              <a:ext uri="{FF2B5EF4-FFF2-40B4-BE49-F238E27FC236}">
                <a16:creationId xmlns:a16="http://schemas.microsoft.com/office/drawing/2014/main" id="{50355825-BE2F-E1E8-2F97-D4E3CC85C9A3}"/>
              </a:ext>
            </a:extLst>
          </p:cNvPr>
          <p:cNvSpPr/>
          <p:nvPr/>
        </p:nvSpPr>
        <p:spPr>
          <a:xfrm>
            <a:off x="14880317" y="8699370"/>
            <a:ext cx="2378983" cy="781471"/>
          </a:xfrm>
          <a:custGeom>
            <a:avLst/>
            <a:gdLst/>
            <a:ahLst/>
            <a:cxnLst/>
            <a:rect l="l" t="t" r="r" b="b"/>
            <a:pathLst>
              <a:path w="2378983" h="781471">
                <a:moveTo>
                  <a:pt x="0" y="0"/>
                </a:moveTo>
                <a:lnTo>
                  <a:pt x="2378983" y="0"/>
                </a:lnTo>
                <a:lnTo>
                  <a:pt x="2378983" y="781472"/>
                </a:lnTo>
                <a:lnTo>
                  <a:pt x="0" y="781472"/>
                </a:lnTo>
                <a:lnTo>
                  <a:pt x="0" y="0"/>
                </a:lnTo>
                <a:close/>
              </a:path>
            </a:pathLst>
          </a:custGeom>
          <a:blipFill>
            <a:blip r:embed="rId2"/>
            <a:stretch>
              <a:fillRect/>
            </a:stretch>
          </a:blipFill>
        </p:spPr>
        <p:txBody>
          <a:bodyPr/>
          <a:lstStyle/>
          <a:p>
            <a:endParaRPr lang="en-US"/>
          </a:p>
        </p:txBody>
      </p:sp>
      <p:graphicFrame>
        <p:nvGraphicFramePr>
          <p:cNvPr id="15" name="Content Placeholder 3">
            <a:extLst>
              <a:ext uri="{FF2B5EF4-FFF2-40B4-BE49-F238E27FC236}">
                <a16:creationId xmlns:a16="http://schemas.microsoft.com/office/drawing/2014/main" id="{7475062D-CD60-4FF6-88C2-C52BE8070186}"/>
              </a:ext>
            </a:extLst>
          </p:cNvPr>
          <p:cNvGraphicFramePr>
            <a:graphicFrameLocks noGrp="1"/>
          </p:cNvGraphicFramePr>
          <p:nvPr>
            <p:extLst>
              <p:ext uri="{D42A27DB-BD31-4B8C-83A1-F6EECF244321}">
                <p14:modId xmlns:p14="http://schemas.microsoft.com/office/powerpoint/2010/main" val="614727891"/>
              </p:ext>
            </p:extLst>
          </p:nvPr>
        </p:nvGraphicFramePr>
        <p:xfrm>
          <a:off x="2877351" y="2707432"/>
          <a:ext cx="12658249" cy="5527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94462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DD1DD-F2ED-5FFB-C5D5-B1F44AE77CE0}"/>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99929ACB-24CE-56A1-CF66-0035A3B247D9}"/>
              </a:ext>
            </a:extLst>
          </p:cNvPr>
          <p:cNvGrpSpPr/>
          <p:nvPr/>
        </p:nvGrpSpPr>
        <p:grpSpPr>
          <a:xfrm rot="-10800000">
            <a:off x="-414084" y="0"/>
            <a:ext cx="18789567" cy="10402148"/>
            <a:chOff x="0" y="0"/>
            <a:chExt cx="7469140" cy="4135013"/>
          </a:xfrm>
        </p:grpSpPr>
        <p:sp>
          <p:nvSpPr>
            <p:cNvPr id="3" name="Freeform 3">
              <a:extLst>
                <a:ext uri="{FF2B5EF4-FFF2-40B4-BE49-F238E27FC236}">
                  <a16:creationId xmlns:a16="http://schemas.microsoft.com/office/drawing/2014/main" id="{591CD70B-07F6-C185-24E7-973F531754C9}"/>
                </a:ext>
              </a:extLst>
            </p:cNvPr>
            <p:cNvSpPr/>
            <p:nvPr/>
          </p:nvSpPr>
          <p:spPr>
            <a:xfrm>
              <a:off x="0" y="0"/>
              <a:ext cx="7469140" cy="4135013"/>
            </a:xfrm>
            <a:custGeom>
              <a:avLst/>
              <a:gdLst/>
              <a:ahLst/>
              <a:cxnLst/>
              <a:rect l="l" t="t" r="r" b="b"/>
              <a:pathLst>
                <a:path w="7469140" h="4135013">
                  <a:moveTo>
                    <a:pt x="0" y="0"/>
                  </a:moveTo>
                  <a:lnTo>
                    <a:pt x="7469140" y="0"/>
                  </a:lnTo>
                  <a:lnTo>
                    <a:pt x="7469140" y="4135013"/>
                  </a:lnTo>
                  <a:lnTo>
                    <a:pt x="0" y="4135013"/>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4" name="TextBox 4">
              <a:extLst>
                <a:ext uri="{FF2B5EF4-FFF2-40B4-BE49-F238E27FC236}">
                  <a16:creationId xmlns:a16="http://schemas.microsoft.com/office/drawing/2014/main" id="{0BAAF8DC-6BE0-1CF1-2701-BA1C585E826A}"/>
                </a:ext>
              </a:extLst>
            </p:cNvPr>
            <p:cNvSpPr txBox="1"/>
            <p:nvPr/>
          </p:nvSpPr>
          <p:spPr>
            <a:xfrm>
              <a:off x="0" y="-47625"/>
              <a:ext cx="7469140" cy="4182638"/>
            </a:xfrm>
            <a:prstGeom prst="rect">
              <a:avLst/>
            </a:prstGeom>
          </p:spPr>
          <p:txBody>
            <a:bodyPr lIns="50800" tIns="50800" rIns="50800" bIns="50800" rtlCol="0" anchor="ctr"/>
            <a:lstStyle/>
            <a:p>
              <a:pPr algn="ctr">
                <a:lnSpc>
                  <a:spcPts val="3499"/>
                </a:lnSpc>
              </a:pPr>
              <a:endParaRPr/>
            </a:p>
          </p:txBody>
        </p:sp>
      </p:grpSp>
      <p:grpSp>
        <p:nvGrpSpPr>
          <p:cNvPr id="5" name="Group 5">
            <a:extLst>
              <a:ext uri="{FF2B5EF4-FFF2-40B4-BE49-F238E27FC236}">
                <a16:creationId xmlns:a16="http://schemas.microsoft.com/office/drawing/2014/main" id="{7146CAC3-BEDD-CDD5-AFDD-9BA0559D5F72}"/>
              </a:ext>
            </a:extLst>
          </p:cNvPr>
          <p:cNvGrpSpPr/>
          <p:nvPr/>
        </p:nvGrpSpPr>
        <p:grpSpPr>
          <a:xfrm>
            <a:off x="514350" y="514350"/>
            <a:ext cx="17259300" cy="9258300"/>
            <a:chOff x="0" y="0"/>
            <a:chExt cx="4545659" cy="2438400"/>
          </a:xfrm>
        </p:grpSpPr>
        <p:sp>
          <p:nvSpPr>
            <p:cNvPr id="6" name="Freeform 6">
              <a:extLst>
                <a:ext uri="{FF2B5EF4-FFF2-40B4-BE49-F238E27FC236}">
                  <a16:creationId xmlns:a16="http://schemas.microsoft.com/office/drawing/2014/main" id="{95CF03A5-EC28-9291-1040-E4BFACEBFCD8}"/>
                </a:ext>
              </a:extLst>
            </p:cNvPr>
            <p:cNvSpPr/>
            <p:nvPr/>
          </p:nvSpPr>
          <p:spPr>
            <a:xfrm>
              <a:off x="0" y="0"/>
              <a:ext cx="4545659" cy="2438400"/>
            </a:xfrm>
            <a:custGeom>
              <a:avLst/>
              <a:gdLst/>
              <a:ahLst/>
              <a:cxnLst/>
              <a:rect l="l" t="t" r="r" b="b"/>
              <a:pathLst>
                <a:path w="4545659" h="2438400">
                  <a:moveTo>
                    <a:pt x="0" y="0"/>
                  </a:moveTo>
                  <a:lnTo>
                    <a:pt x="4545659" y="0"/>
                  </a:lnTo>
                  <a:lnTo>
                    <a:pt x="4545659" y="2438400"/>
                  </a:lnTo>
                  <a:lnTo>
                    <a:pt x="0" y="2438400"/>
                  </a:lnTo>
                  <a:close/>
                </a:path>
              </a:pathLst>
            </a:custGeom>
            <a:solidFill>
              <a:srgbClr val="FFFFFF"/>
            </a:solidFill>
          </p:spPr>
          <p:txBody>
            <a:bodyPr/>
            <a:lstStyle/>
            <a:p>
              <a:endParaRPr lang="en-US"/>
            </a:p>
          </p:txBody>
        </p:sp>
        <p:sp>
          <p:nvSpPr>
            <p:cNvPr id="7" name="TextBox 7">
              <a:extLst>
                <a:ext uri="{FF2B5EF4-FFF2-40B4-BE49-F238E27FC236}">
                  <a16:creationId xmlns:a16="http://schemas.microsoft.com/office/drawing/2014/main" id="{CE850432-6FC7-375B-D9CE-DBBBDE3B5206}"/>
                </a:ext>
              </a:extLst>
            </p:cNvPr>
            <p:cNvSpPr txBox="1"/>
            <p:nvPr/>
          </p:nvSpPr>
          <p:spPr>
            <a:xfrm>
              <a:off x="0" y="-47625"/>
              <a:ext cx="4545659" cy="2486025"/>
            </a:xfrm>
            <a:prstGeom prst="rect">
              <a:avLst/>
            </a:prstGeom>
          </p:spPr>
          <p:txBody>
            <a:bodyPr lIns="50800" tIns="50800" rIns="50800" bIns="50800" rtlCol="0" anchor="ctr"/>
            <a:lstStyle/>
            <a:p>
              <a:pPr algn="ctr">
                <a:lnSpc>
                  <a:spcPts val="3499"/>
                </a:lnSpc>
              </a:pPr>
              <a:endParaRPr/>
            </a:p>
          </p:txBody>
        </p:sp>
      </p:grpSp>
      <p:grpSp>
        <p:nvGrpSpPr>
          <p:cNvPr id="8" name="Group 8">
            <a:extLst>
              <a:ext uri="{FF2B5EF4-FFF2-40B4-BE49-F238E27FC236}">
                <a16:creationId xmlns:a16="http://schemas.microsoft.com/office/drawing/2014/main" id="{BABA7E60-0168-63EA-8A25-3DEA82BCD315}"/>
              </a:ext>
            </a:extLst>
          </p:cNvPr>
          <p:cNvGrpSpPr/>
          <p:nvPr/>
        </p:nvGrpSpPr>
        <p:grpSpPr>
          <a:xfrm rot="-10800000">
            <a:off x="-507890" y="942975"/>
            <a:ext cx="8051690" cy="1216024"/>
            <a:chOff x="0" y="0"/>
            <a:chExt cx="1748247" cy="483388"/>
          </a:xfrm>
        </p:grpSpPr>
        <p:sp>
          <p:nvSpPr>
            <p:cNvPr id="9" name="Freeform 9">
              <a:extLst>
                <a:ext uri="{FF2B5EF4-FFF2-40B4-BE49-F238E27FC236}">
                  <a16:creationId xmlns:a16="http://schemas.microsoft.com/office/drawing/2014/main" id="{4E4CDA64-6FEE-F8DC-C85D-120C5CB36F44}"/>
                </a:ext>
              </a:extLst>
            </p:cNvPr>
            <p:cNvSpPr/>
            <p:nvPr/>
          </p:nvSpPr>
          <p:spPr>
            <a:xfrm>
              <a:off x="0" y="0"/>
              <a:ext cx="1748247" cy="483388"/>
            </a:xfrm>
            <a:custGeom>
              <a:avLst/>
              <a:gdLst/>
              <a:ahLst/>
              <a:cxnLst/>
              <a:rect l="l" t="t" r="r" b="b"/>
              <a:pathLst>
                <a:path w="1748247" h="483388">
                  <a:moveTo>
                    <a:pt x="0" y="0"/>
                  </a:moveTo>
                  <a:lnTo>
                    <a:pt x="1748247" y="0"/>
                  </a:lnTo>
                  <a:lnTo>
                    <a:pt x="1748247" y="483388"/>
                  </a:lnTo>
                  <a:lnTo>
                    <a:pt x="0" y="483388"/>
                  </a:lnTo>
                  <a:close/>
                </a:path>
              </a:pathLst>
            </a:custGeom>
            <a:solidFill>
              <a:srgbClr val="14305F"/>
            </a:solidFill>
          </p:spPr>
          <p:txBody>
            <a:bodyPr/>
            <a:lstStyle/>
            <a:p>
              <a:endParaRPr lang="en-US"/>
            </a:p>
          </p:txBody>
        </p:sp>
        <p:sp>
          <p:nvSpPr>
            <p:cNvPr id="10" name="TextBox 10">
              <a:extLst>
                <a:ext uri="{FF2B5EF4-FFF2-40B4-BE49-F238E27FC236}">
                  <a16:creationId xmlns:a16="http://schemas.microsoft.com/office/drawing/2014/main" id="{BBA703FA-D898-0163-D9C1-D4313332A165}"/>
                </a:ext>
              </a:extLst>
            </p:cNvPr>
            <p:cNvSpPr txBox="1"/>
            <p:nvPr/>
          </p:nvSpPr>
          <p:spPr>
            <a:xfrm>
              <a:off x="0" y="-47625"/>
              <a:ext cx="1748247" cy="531013"/>
            </a:xfrm>
            <a:prstGeom prst="rect">
              <a:avLst/>
            </a:prstGeom>
          </p:spPr>
          <p:txBody>
            <a:bodyPr lIns="50800" tIns="50800" rIns="50800" bIns="50800" rtlCol="0" anchor="ctr"/>
            <a:lstStyle/>
            <a:p>
              <a:pPr algn="ctr">
                <a:lnSpc>
                  <a:spcPts val="3499"/>
                </a:lnSpc>
              </a:pPr>
              <a:endParaRPr/>
            </a:p>
          </p:txBody>
        </p:sp>
      </p:grpSp>
      <p:sp>
        <p:nvSpPr>
          <p:cNvPr id="11" name="TextBox 11">
            <a:extLst>
              <a:ext uri="{FF2B5EF4-FFF2-40B4-BE49-F238E27FC236}">
                <a16:creationId xmlns:a16="http://schemas.microsoft.com/office/drawing/2014/main" id="{C63AFAAD-E1F4-2FDD-B847-EFDBF9BE2371}"/>
              </a:ext>
            </a:extLst>
          </p:cNvPr>
          <p:cNvSpPr txBox="1"/>
          <p:nvPr/>
        </p:nvSpPr>
        <p:spPr>
          <a:xfrm>
            <a:off x="1028700" y="1057498"/>
            <a:ext cx="6134100" cy="961802"/>
          </a:xfrm>
          <a:prstGeom prst="rect">
            <a:avLst/>
          </a:prstGeom>
        </p:spPr>
        <p:txBody>
          <a:bodyPr wrap="square" lIns="0" tIns="0" rIns="0" bIns="0" rtlCol="0" anchor="t">
            <a:spAutoFit/>
          </a:bodyPr>
          <a:lstStyle/>
          <a:p>
            <a:pPr algn="l">
              <a:lnSpc>
                <a:spcPts val="8400"/>
              </a:lnSpc>
            </a:pPr>
            <a:r>
              <a:rPr lang="en-US" sz="6000" dirty="0">
                <a:solidFill>
                  <a:srgbClr val="FFFFFF"/>
                </a:solidFill>
                <a:latin typeface="Bison"/>
                <a:ea typeface="Bison"/>
                <a:cs typeface="Bison"/>
                <a:sym typeface="Bison"/>
              </a:rPr>
              <a:t>Suggested action steps</a:t>
            </a:r>
          </a:p>
        </p:txBody>
      </p:sp>
      <p:sp>
        <p:nvSpPr>
          <p:cNvPr id="12" name="TextBox 11">
            <a:extLst>
              <a:ext uri="{FF2B5EF4-FFF2-40B4-BE49-F238E27FC236}">
                <a16:creationId xmlns:a16="http://schemas.microsoft.com/office/drawing/2014/main" id="{EFB438D3-3452-948C-6C6F-89A2992C23E8}"/>
              </a:ext>
            </a:extLst>
          </p:cNvPr>
          <p:cNvSpPr txBox="1"/>
          <p:nvPr/>
        </p:nvSpPr>
        <p:spPr>
          <a:xfrm>
            <a:off x="1028700" y="2720131"/>
            <a:ext cx="15925800" cy="6226448"/>
          </a:xfrm>
          <a:prstGeom prst="rect">
            <a:avLst/>
          </a:prstGeom>
          <a:noFill/>
        </p:spPr>
        <p:txBody>
          <a:bodyPr wrap="square" lIns="91440" tIns="45720" rIns="91440" bIns="45720" anchor="t">
            <a:spAutoFit/>
          </a:bodyPr>
          <a:lstStyle/>
          <a:p>
            <a:pPr marL="745767" marR="0" lvl="1" indent="-277360" algn="l" defTabSz="914400" rtl="0" eaLnBrk="1" fontAlgn="auto" latinLnBrk="0" hangingPunct="1">
              <a:lnSpc>
                <a:spcPct val="100000"/>
              </a:lnSpc>
              <a:spcBef>
                <a:spcPts val="1310"/>
              </a:spcBef>
              <a:spcAft>
                <a:spcPts val="0"/>
              </a:spcAft>
              <a:buClrTx/>
              <a:buSzTx/>
              <a:buFontTx/>
              <a:buChar char="•"/>
              <a:tabLst>
                <a:tab pos="288567" algn="l"/>
              </a:tabLst>
              <a:defRPr/>
            </a:pPr>
            <a:r>
              <a:rPr kumimoji="0" lang="en-US" sz="3600" b="0" i="0" u="none" strike="noStrike" kern="1200" cap="none" spc="0" normalizeH="0" baseline="0" noProof="0" dirty="0">
                <a:ln>
                  <a:noFill/>
                </a:ln>
                <a:solidFill>
                  <a:prstClr val="black"/>
                </a:solidFill>
                <a:effectLst/>
                <a:uLnTx/>
                <a:uFillTx/>
                <a:latin typeface="Arial"/>
                <a:ea typeface="+mn-ea"/>
                <a:cs typeface="Arial"/>
              </a:rPr>
              <a:t>Develop</a:t>
            </a:r>
            <a:r>
              <a:rPr kumimoji="0" lang="en-US" sz="3600" b="0" i="0" u="none" strike="noStrike" kern="1200" cap="none" spc="-62"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internal</a:t>
            </a:r>
            <a:r>
              <a:rPr kumimoji="0" lang="en-US" sz="3600" b="0" i="0" u="none" strike="noStrike" kern="1200" cap="none" spc="-62"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and</a:t>
            </a:r>
            <a:r>
              <a:rPr kumimoji="0" lang="en-US" sz="3600" b="0" i="0" u="none" strike="noStrike" kern="1200" cap="none" spc="-57"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external</a:t>
            </a:r>
            <a:r>
              <a:rPr kumimoji="0" lang="en-US" sz="3600" b="0" i="0" u="none" strike="noStrike" kern="1200" cap="none" spc="-71" normalizeH="0" baseline="0" noProof="0" dirty="0">
                <a:ln>
                  <a:noFill/>
                </a:ln>
                <a:solidFill>
                  <a:prstClr val="black"/>
                </a:solidFill>
                <a:effectLst/>
                <a:uLnTx/>
                <a:uFillTx/>
                <a:latin typeface="Arial"/>
                <a:ea typeface="+mn-ea"/>
                <a:cs typeface="Arial"/>
              </a:rPr>
              <a:t> </a:t>
            </a:r>
            <a:r>
              <a:rPr kumimoji="0" lang="en-US" sz="3600" b="0" i="0" u="none" strike="noStrike" kern="1200" cap="none" spc="-9" normalizeH="0" baseline="0" noProof="0" dirty="0">
                <a:ln>
                  <a:noFill/>
                </a:ln>
                <a:solidFill>
                  <a:prstClr val="black"/>
                </a:solidFill>
                <a:effectLst/>
                <a:uLnTx/>
                <a:uFillTx/>
                <a:latin typeface="Arial"/>
                <a:ea typeface="+mn-ea"/>
                <a:cs typeface="Arial"/>
              </a:rPr>
              <a:t>communications</a:t>
            </a:r>
            <a:r>
              <a:rPr kumimoji="0" lang="en-US" sz="3600" b="0" i="0" u="none" strike="noStrike" kern="1200" cap="none" spc="-79"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plan</a:t>
            </a:r>
            <a:r>
              <a:rPr kumimoji="0" lang="en-US" sz="3600" b="0" i="0" u="none" strike="noStrike" kern="1200" cap="none" spc="-57" normalizeH="0" baseline="0" noProof="0" dirty="0">
                <a:ln>
                  <a:noFill/>
                </a:ln>
                <a:solidFill>
                  <a:prstClr val="black"/>
                </a:solidFill>
                <a:effectLst/>
                <a:uLnTx/>
                <a:uFillTx/>
                <a:latin typeface="Arial"/>
                <a:ea typeface="+mn-ea"/>
                <a:cs typeface="Arial"/>
              </a:rPr>
              <a:t> </a:t>
            </a:r>
            <a:r>
              <a:rPr kumimoji="0" lang="en-US" sz="3600" b="0" i="0" u="none" strike="noStrike" kern="1200" cap="none" spc="-22" normalizeH="0" baseline="0" noProof="0" dirty="0">
                <a:ln>
                  <a:noFill/>
                </a:ln>
                <a:solidFill>
                  <a:prstClr val="black"/>
                </a:solidFill>
                <a:effectLst/>
                <a:uLnTx/>
                <a:uFillTx/>
                <a:latin typeface="Arial"/>
                <a:ea typeface="+mn-ea"/>
                <a:cs typeface="Arial"/>
              </a:rPr>
              <a:t>and </a:t>
            </a:r>
            <a:r>
              <a:rPr kumimoji="0" lang="en-US" sz="3600" b="0" i="0" u="none" strike="noStrike" kern="1200" cap="none" spc="0" normalizeH="0" baseline="0" noProof="0" dirty="0">
                <a:ln>
                  <a:noFill/>
                </a:ln>
                <a:solidFill>
                  <a:prstClr val="black"/>
                </a:solidFill>
                <a:effectLst/>
                <a:uLnTx/>
                <a:uFillTx/>
                <a:latin typeface="Arial"/>
                <a:ea typeface="+mn-ea"/>
                <a:cs typeface="Arial"/>
              </a:rPr>
              <a:t>training</a:t>
            </a:r>
            <a:r>
              <a:rPr kumimoji="0" lang="en-US" sz="3600" b="0" i="0" u="none" strike="noStrike" kern="1200" cap="none" spc="-75" normalizeH="0" baseline="0" noProof="0" dirty="0">
                <a:ln>
                  <a:noFill/>
                </a:ln>
                <a:solidFill>
                  <a:prstClr val="black"/>
                </a:solidFill>
                <a:effectLst/>
                <a:uLnTx/>
                <a:uFillTx/>
                <a:latin typeface="Arial"/>
                <a:ea typeface="+mn-ea"/>
                <a:cs typeface="Arial"/>
              </a:rPr>
              <a:t> </a:t>
            </a:r>
            <a:r>
              <a:rPr kumimoji="0" lang="en-US" sz="3600" b="0" i="0" u="none" strike="noStrike" kern="1200" cap="none" spc="-9" normalizeH="0" baseline="0" noProof="0" dirty="0">
                <a:ln>
                  <a:noFill/>
                </a:ln>
                <a:solidFill>
                  <a:prstClr val="black"/>
                </a:solidFill>
                <a:effectLst/>
                <a:uLnTx/>
                <a:uFillTx/>
                <a:latin typeface="Arial"/>
                <a:ea typeface="+mn-ea"/>
                <a:cs typeface="Arial"/>
              </a:rPr>
              <a:t>materials</a:t>
            </a:r>
            <a:endParaRPr kumimoji="0" lang="en-US" sz="3600" b="0" i="0" u="none" strike="noStrike" kern="1200" cap="none" spc="0" normalizeH="0" baseline="0" noProof="0" dirty="0">
              <a:ln>
                <a:noFill/>
              </a:ln>
              <a:solidFill>
                <a:prstClr val="black"/>
              </a:solidFill>
              <a:effectLst/>
              <a:uLnTx/>
              <a:uFillTx/>
              <a:latin typeface="Arial"/>
              <a:ea typeface="+mn-ea"/>
              <a:cs typeface="Arial"/>
            </a:endParaRPr>
          </a:p>
          <a:p>
            <a:pPr marL="745767" marR="0" lvl="1" indent="-277360" algn="l" defTabSz="914400" rtl="0" eaLnBrk="1" fontAlgn="auto" latinLnBrk="0" hangingPunct="1">
              <a:lnSpc>
                <a:spcPct val="100000"/>
              </a:lnSpc>
              <a:spcBef>
                <a:spcPts val="1310"/>
              </a:spcBef>
              <a:spcAft>
                <a:spcPts val="0"/>
              </a:spcAft>
              <a:buClrTx/>
              <a:buSzTx/>
              <a:buFontTx/>
              <a:buChar char="•"/>
              <a:tabLst>
                <a:tab pos="288567" algn="l"/>
              </a:tabLst>
              <a:defRPr/>
            </a:pPr>
            <a:r>
              <a:rPr kumimoji="0" lang="en-US" sz="3600" b="0" i="0" u="none" strike="noStrike" kern="1200" cap="none" spc="0" normalizeH="0" baseline="0" noProof="0" dirty="0">
                <a:ln>
                  <a:noFill/>
                </a:ln>
                <a:solidFill>
                  <a:prstClr val="black"/>
                </a:solidFill>
                <a:effectLst/>
                <a:uLnTx/>
                <a:uFillTx/>
                <a:latin typeface="Arial"/>
                <a:ea typeface="+mn-ea"/>
                <a:cs typeface="Arial"/>
              </a:rPr>
              <a:t>Establish</a:t>
            </a:r>
            <a:r>
              <a:rPr kumimoji="0" lang="en-US" sz="3600" b="0" i="0" u="none" strike="noStrike" kern="1200" cap="none" spc="-79"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a</a:t>
            </a:r>
            <a:r>
              <a:rPr kumimoji="0" lang="en-US" sz="3600" b="0" i="0" u="none" strike="noStrike" kern="1200" cap="none" spc="-66"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strategy</a:t>
            </a:r>
            <a:r>
              <a:rPr kumimoji="0" lang="en-US" sz="3600" b="0" i="0" u="none" strike="noStrike" kern="1200" cap="none" spc="-79"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around</a:t>
            </a:r>
            <a:r>
              <a:rPr kumimoji="0" lang="en-US" sz="3600" b="0" i="0" u="none" strike="noStrike" kern="1200" cap="none" spc="-106"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Tier</a:t>
            </a:r>
            <a:r>
              <a:rPr kumimoji="0" lang="en-US" sz="3600" b="0" i="0" u="none" strike="noStrike" kern="1200" cap="none" spc="-62"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2</a:t>
            </a:r>
            <a:r>
              <a:rPr kumimoji="0" lang="en-US" sz="3600" b="0" i="0" u="none" strike="noStrike" kern="1200" cap="none" spc="-62" normalizeH="0" baseline="0" noProof="0" dirty="0">
                <a:ln>
                  <a:noFill/>
                </a:ln>
                <a:solidFill>
                  <a:prstClr val="black"/>
                </a:solidFill>
                <a:effectLst/>
                <a:uLnTx/>
                <a:uFillTx/>
                <a:latin typeface="Arial"/>
                <a:ea typeface="+mn-ea"/>
                <a:cs typeface="Arial"/>
              </a:rPr>
              <a:t> </a:t>
            </a:r>
            <a:r>
              <a:rPr kumimoji="0" lang="en-US" sz="3600" b="0" i="0" u="none" strike="noStrike" kern="1200" cap="none" spc="-9" normalizeH="0" baseline="0" noProof="0" dirty="0">
                <a:ln>
                  <a:noFill/>
                </a:ln>
                <a:solidFill>
                  <a:prstClr val="black"/>
                </a:solidFill>
                <a:effectLst/>
                <a:uLnTx/>
                <a:uFillTx/>
                <a:latin typeface="Arial"/>
                <a:ea typeface="+mn-ea"/>
                <a:cs typeface="Arial"/>
              </a:rPr>
              <a:t>reporting</a:t>
            </a:r>
            <a:endParaRPr kumimoji="0" lang="en-US" sz="3600" b="0" i="0" u="none" strike="noStrike" kern="1200" cap="none" spc="0" normalizeH="0" baseline="0" noProof="0" dirty="0">
              <a:ln>
                <a:noFill/>
              </a:ln>
              <a:solidFill>
                <a:prstClr val="black"/>
              </a:solidFill>
              <a:effectLst/>
              <a:uLnTx/>
              <a:uFillTx/>
              <a:latin typeface="Arial"/>
              <a:ea typeface="+mn-ea"/>
              <a:cs typeface="Arial"/>
            </a:endParaRPr>
          </a:p>
          <a:p>
            <a:pPr marL="1254522" marR="4483" lvl="2" indent="-342900" algn="l" defTabSz="914400" rtl="0" eaLnBrk="1" fontAlgn="auto" latinLnBrk="0" hangingPunct="1">
              <a:lnSpc>
                <a:spcPct val="152300"/>
              </a:lnSpc>
              <a:spcBef>
                <a:spcPts val="49"/>
              </a:spcBef>
              <a:spcAft>
                <a:spcPts val="0"/>
              </a:spcAft>
              <a:buClrTx/>
              <a:buSzTx/>
              <a:buFontTx/>
              <a:buChar char="-"/>
              <a:tabLst>
                <a:tab pos="732343" algn="l"/>
              </a:tabLst>
              <a:defRPr/>
            </a:pPr>
            <a:r>
              <a:rPr kumimoji="0" lang="en-US" sz="3600" b="0" i="0" u="none" strike="noStrike" kern="1200" cap="none" spc="0" normalizeH="0" baseline="0" noProof="0" dirty="0">
                <a:ln>
                  <a:noFill/>
                </a:ln>
                <a:solidFill>
                  <a:prstClr val="black"/>
                </a:solidFill>
                <a:effectLst/>
                <a:uLnTx/>
                <a:uFillTx/>
                <a:latin typeface="Arial"/>
                <a:ea typeface="+mn-ea"/>
                <a:cs typeface="Arial"/>
              </a:rPr>
              <a:t>Will</a:t>
            </a:r>
            <a:r>
              <a:rPr kumimoji="0" lang="en-US" sz="3600" b="0" i="0" u="none" strike="noStrike" kern="1200" cap="none" spc="40"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there</a:t>
            </a:r>
            <a:r>
              <a:rPr kumimoji="0" lang="en-US" sz="3600" b="0" i="0" u="none" strike="noStrike" kern="1200" cap="none" spc="26"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be</a:t>
            </a:r>
            <a:r>
              <a:rPr kumimoji="0" lang="en-US" sz="3600" b="0" i="0" u="none" strike="noStrike" kern="1200" cap="none" spc="35"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a</a:t>
            </a:r>
            <a:r>
              <a:rPr kumimoji="0" lang="en-US" sz="3600" b="0" i="0" u="none" strike="noStrike" kern="1200" cap="none" spc="44"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pilot?</a:t>
            </a:r>
            <a:r>
              <a:rPr kumimoji="0" lang="en-US" sz="3600" b="0" i="0" u="none" strike="noStrike" kern="1200" cap="none" spc="31"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If</a:t>
            </a:r>
            <a:r>
              <a:rPr kumimoji="0" lang="en-US" sz="3600" b="0" i="0" u="none" strike="noStrike" kern="1200" cap="none" spc="44"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yes,</a:t>
            </a:r>
            <a:r>
              <a:rPr kumimoji="0" lang="en-US" sz="3600" b="0" i="0" u="none" strike="noStrike" kern="1200" cap="none" spc="40"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which</a:t>
            </a:r>
            <a:r>
              <a:rPr kumimoji="0" lang="en-US" sz="3600" b="0" i="0" u="none" strike="noStrike" kern="1200" cap="none" spc="44"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countries</a:t>
            </a:r>
            <a:r>
              <a:rPr kumimoji="0" lang="en-US" sz="3600" b="0" i="0" u="none" strike="noStrike" kern="1200" cap="none" spc="22"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and</a:t>
            </a:r>
            <a:r>
              <a:rPr kumimoji="0" lang="en-US" sz="3600" b="0" i="0" u="none" strike="noStrike" kern="1200" cap="none" spc="22" normalizeH="0" baseline="0" noProof="0" dirty="0">
                <a:ln>
                  <a:noFill/>
                </a:ln>
                <a:solidFill>
                  <a:prstClr val="black"/>
                </a:solidFill>
                <a:effectLst/>
                <a:uLnTx/>
                <a:uFillTx/>
                <a:latin typeface="Arial"/>
                <a:ea typeface="+mn-ea"/>
                <a:cs typeface="Arial"/>
              </a:rPr>
              <a:t> </a:t>
            </a:r>
            <a:r>
              <a:rPr kumimoji="0" lang="en-US" sz="3600" b="0" i="0" u="none" strike="noStrike" kern="1200" cap="none" spc="-9" normalizeH="0" baseline="0" noProof="0" dirty="0">
                <a:ln>
                  <a:noFill/>
                </a:ln>
                <a:solidFill>
                  <a:prstClr val="black"/>
                </a:solidFill>
                <a:effectLst/>
                <a:uLnTx/>
                <a:uFillTx/>
                <a:latin typeface="Arial"/>
                <a:ea typeface="+mn-ea"/>
                <a:cs typeface="Arial"/>
              </a:rPr>
              <a:t>commodities </a:t>
            </a:r>
            <a:r>
              <a:rPr kumimoji="0" lang="en-US" sz="3600" b="0" i="0" u="none" strike="noStrike" kern="1200" cap="none" spc="0" normalizeH="0" baseline="0" noProof="0" dirty="0">
                <a:ln>
                  <a:noFill/>
                </a:ln>
                <a:solidFill>
                  <a:prstClr val="black"/>
                </a:solidFill>
                <a:effectLst/>
                <a:uLnTx/>
                <a:uFillTx/>
                <a:latin typeface="Arial"/>
                <a:ea typeface="+mn-ea"/>
                <a:cs typeface="Arial"/>
              </a:rPr>
              <a:t>will</a:t>
            </a:r>
            <a:r>
              <a:rPr kumimoji="0" lang="en-US" sz="3600" b="0" i="0" u="none" strike="noStrike" kern="1200" cap="none" spc="18"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be</a:t>
            </a:r>
            <a:r>
              <a:rPr kumimoji="0" lang="en-US" sz="3600" b="0" i="0" u="none" strike="noStrike" kern="1200" cap="none" spc="9" normalizeH="0" baseline="0" noProof="0" dirty="0">
                <a:ln>
                  <a:noFill/>
                </a:ln>
                <a:solidFill>
                  <a:prstClr val="black"/>
                </a:solidFill>
                <a:effectLst/>
                <a:uLnTx/>
                <a:uFillTx/>
                <a:latin typeface="Arial"/>
                <a:ea typeface="+mn-ea"/>
                <a:cs typeface="Arial"/>
              </a:rPr>
              <a:t> </a:t>
            </a:r>
          </a:p>
          <a:p>
            <a:pPr marL="911622" marR="4483" lvl="2" indent="0" algn="l" defTabSz="914400" rtl="0" eaLnBrk="1" fontAlgn="auto" latinLnBrk="0" hangingPunct="1">
              <a:lnSpc>
                <a:spcPct val="152300"/>
              </a:lnSpc>
              <a:spcBef>
                <a:spcPts val="49"/>
              </a:spcBef>
              <a:spcAft>
                <a:spcPts val="0"/>
              </a:spcAft>
              <a:buClrTx/>
              <a:buSzTx/>
              <a:buFontTx/>
              <a:buNone/>
              <a:tabLst>
                <a:tab pos="732343" algn="l"/>
              </a:tabLst>
              <a:defRPr/>
            </a:pPr>
            <a:r>
              <a:rPr kumimoji="0" lang="en-US" sz="3600" b="0" i="0" u="none" strike="noStrike" kern="1200" cap="none" spc="9" normalizeH="0" baseline="0" noProof="0" dirty="0">
                <a:ln>
                  <a:noFill/>
                </a:ln>
                <a:solidFill>
                  <a:prstClr val="black"/>
                </a:solidFill>
                <a:effectLst/>
                <a:uLnTx/>
                <a:uFillTx/>
                <a:latin typeface="Arial"/>
                <a:ea typeface="+mn-ea"/>
                <a:cs typeface="Arial"/>
              </a:rPr>
              <a:t>     </a:t>
            </a:r>
            <a:r>
              <a:rPr kumimoji="0" lang="en-US" sz="3600" b="0" i="0" u="none" strike="noStrike" kern="1200" cap="none" spc="-9" normalizeH="0" baseline="0" noProof="0" dirty="0">
                <a:ln>
                  <a:noFill/>
                </a:ln>
                <a:solidFill>
                  <a:prstClr val="black"/>
                </a:solidFill>
                <a:effectLst/>
                <a:uLnTx/>
                <a:uFillTx/>
                <a:latin typeface="Arial"/>
                <a:ea typeface="+mn-ea"/>
                <a:cs typeface="Arial"/>
              </a:rPr>
              <a:t>included?</a:t>
            </a:r>
            <a:endParaRPr kumimoji="0" lang="en-US" sz="3600" b="0" i="0" u="none" strike="noStrike" kern="1200" cap="none" spc="0" normalizeH="0" baseline="0" noProof="0" dirty="0">
              <a:ln>
                <a:noFill/>
              </a:ln>
              <a:solidFill>
                <a:prstClr val="black"/>
              </a:solidFill>
              <a:effectLst/>
              <a:uLnTx/>
              <a:uFillTx/>
              <a:latin typeface="Arial"/>
              <a:ea typeface="+mn-ea"/>
              <a:cs typeface="Arial"/>
            </a:endParaRPr>
          </a:p>
          <a:p>
            <a:pPr marL="745767" marR="0" lvl="1" indent="-277360" algn="l" defTabSz="914400" rtl="0" eaLnBrk="1" fontAlgn="auto" latinLnBrk="0" hangingPunct="1">
              <a:lnSpc>
                <a:spcPct val="100000"/>
              </a:lnSpc>
              <a:spcBef>
                <a:spcPts val="1116"/>
              </a:spcBef>
              <a:spcAft>
                <a:spcPts val="0"/>
              </a:spcAft>
              <a:buClrTx/>
              <a:buSzTx/>
              <a:buFontTx/>
              <a:buChar char="•"/>
              <a:tabLst>
                <a:tab pos="288567" algn="l"/>
              </a:tabLst>
              <a:defRPr/>
            </a:pPr>
            <a:r>
              <a:rPr kumimoji="0" lang="en-US" sz="3600" b="0" i="0" u="none" strike="noStrike" kern="1200" cap="none" spc="0" normalizeH="0" baseline="0" noProof="0" dirty="0">
                <a:ln>
                  <a:noFill/>
                </a:ln>
                <a:solidFill>
                  <a:prstClr val="black"/>
                </a:solidFill>
                <a:effectLst/>
                <a:uLnTx/>
                <a:uFillTx/>
                <a:latin typeface="Arial"/>
                <a:ea typeface="+mn-ea"/>
                <a:cs typeface="Arial"/>
              </a:rPr>
              <a:t>Establish</a:t>
            </a:r>
            <a:r>
              <a:rPr kumimoji="0" lang="en-US" sz="3600" b="0" i="0" u="none" strike="noStrike" kern="1200" cap="none" spc="-57"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goals</a:t>
            </a:r>
            <a:r>
              <a:rPr kumimoji="0" lang="en-US" sz="3600" b="0" i="0" u="none" strike="noStrike" kern="1200" cap="none" spc="-40"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for</a:t>
            </a:r>
            <a:r>
              <a:rPr kumimoji="0" lang="en-US" sz="3600" b="0" i="0" u="none" strike="noStrike" kern="1200" cap="none" spc="-88"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Tier</a:t>
            </a:r>
            <a:r>
              <a:rPr kumimoji="0" lang="en-US" sz="3600" b="0" i="0" u="none" strike="noStrike" kern="1200" cap="none" spc="-44"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2</a:t>
            </a:r>
            <a:r>
              <a:rPr kumimoji="0" lang="en-US" sz="3600" b="0" i="0" u="none" strike="noStrike" kern="1200" cap="none" spc="-40"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global</a:t>
            </a:r>
            <a:r>
              <a:rPr kumimoji="0" lang="en-US" sz="3600" b="0" i="0" u="none" strike="noStrike" kern="1200" cap="none" spc="-40" normalizeH="0" baseline="0" noProof="0" dirty="0">
                <a:ln>
                  <a:noFill/>
                </a:ln>
                <a:solidFill>
                  <a:prstClr val="black"/>
                </a:solidFill>
                <a:effectLst/>
                <a:uLnTx/>
                <a:uFillTx/>
                <a:latin typeface="Arial"/>
                <a:ea typeface="+mn-ea"/>
                <a:cs typeface="Arial"/>
              </a:rPr>
              <a:t> </a:t>
            </a:r>
            <a:r>
              <a:rPr kumimoji="0" lang="en-US" sz="3600" b="0" i="0" u="none" strike="noStrike" kern="1200" cap="none" spc="-9" normalizeH="0" baseline="0" noProof="0" dirty="0">
                <a:ln>
                  <a:noFill/>
                </a:ln>
                <a:solidFill>
                  <a:prstClr val="black"/>
                </a:solidFill>
                <a:effectLst/>
                <a:uLnTx/>
                <a:uFillTx/>
                <a:latin typeface="Arial"/>
                <a:ea typeface="+mn-ea"/>
                <a:cs typeface="Arial"/>
              </a:rPr>
              <a:t>spend</a:t>
            </a:r>
          </a:p>
          <a:p>
            <a:pPr marL="468406" marR="0" lvl="7" indent="0" algn="l" defTabSz="914400" rtl="0" eaLnBrk="1" fontAlgn="auto" latinLnBrk="0" hangingPunct="1">
              <a:lnSpc>
                <a:spcPct val="100000"/>
              </a:lnSpc>
              <a:spcBef>
                <a:spcPts val="1116"/>
              </a:spcBef>
              <a:spcAft>
                <a:spcPts val="0"/>
              </a:spcAft>
              <a:buClrTx/>
              <a:buSzTx/>
              <a:buFontTx/>
              <a:buNone/>
              <a:tabLst>
                <a:tab pos="288567" algn="l"/>
              </a:tabLst>
              <a:defRPr/>
            </a:pPr>
            <a:r>
              <a:rPr kumimoji="0" lang="en-US" sz="3600" b="0" i="0" u="none" strike="noStrike" kern="1200" cap="none" spc="-9" normalizeH="0" baseline="0" noProof="0" dirty="0">
                <a:ln>
                  <a:noFill/>
                </a:ln>
                <a:solidFill>
                  <a:prstClr val="black"/>
                </a:solidFill>
                <a:effectLst/>
                <a:uLnTx/>
                <a:uFillTx/>
                <a:latin typeface="Arial"/>
                <a:ea typeface="+mn-ea"/>
                <a:cs typeface="Arial"/>
              </a:rPr>
              <a:t>      - By GEO, Country, Top Prime Suppliers…</a:t>
            </a:r>
            <a:r>
              <a:rPr kumimoji="0" lang="en-US" sz="3600" b="0" i="0" u="none" strike="noStrike" kern="1200" cap="none" spc="-9" normalizeH="0" baseline="0" noProof="0" dirty="0" err="1">
                <a:ln>
                  <a:noFill/>
                </a:ln>
                <a:solidFill>
                  <a:prstClr val="black"/>
                </a:solidFill>
                <a:effectLst/>
                <a:uLnTx/>
                <a:uFillTx/>
                <a:latin typeface="Arial"/>
                <a:ea typeface="+mn-ea"/>
                <a:cs typeface="Arial"/>
              </a:rPr>
              <a:t>etc</a:t>
            </a:r>
            <a:endParaRPr kumimoji="0" lang="en-US" sz="3600" b="0" i="0" u="none" strike="noStrike" kern="1200" cap="none" spc="0" normalizeH="0" baseline="0" noProof="0" dirty="0">
              <a:ln>
                <a:noFill/>
              </a:ln>
              <a:solidFill>
                <a:prstClr val="black"/>
              </a:solidFill>
              <a:effectLst/>
              <a:uLnTx/>
              <a:uFillTx/>
              <a:latin typeface="Arial"/>
              <a:ea typeface="+mn-ea"/>
              <a:cs typeface="Arial"/>
            </a:endParaRPr>
          </a:p>
          <a:p>
            <a:pPr marL="745767" marR="0" lvl="1" indent="-277360" algn="l" defTabSz="914400" rtl="0" eaLnBrk="1" fontAlgn="auto" latinLnBrk="0" hangingPunct="1">
              <a:lnSpc>
                <a:spcPct val="100000"/>
              </a:lnSpc>
              <a:spcBef>
                <a:spcPts val="1165"/>
              </a:spcBef>
              <a:spcAft>
                <a:spcPts val="0"/>
              </a:spcAft>
              <a:buClrTx/>
              <a:buSzTx/>
              <a:buFontTx/>
              <a:buChar char="•"/>
              <a:tabLst>
                <a:tab pos="288567" algn="l"/>
              </a:tabLst>
              <a:defRPr/>
            </a:pPr>
            <a:r>
              <a:rPr kumimoji="0" lang="en-US" sz="3600" b="0" i="0" u="none" strike="noStrike" kern="1200" cap="none" spc="0" normalizeH="0" baseline="0" noProof="0" dirty="0">
                <a:ln>
                  <a:noFill/>
                </a:ln>
                <a:solidFill>
                  <a:prstClr val="black"/>
                </a:solidFill>
                <a:effectLst/>
                <a:uLnTx/>
                <a:uFillTx/>
                <a:latin typeface="Arial"/>
                <a:ea typeface="+mn-ea"/>
                <a:cs typeface="Arial"/>
              </a:rPr>
              <a:t>Review</a:t>
            </a:r>
            <a:r>
              <a:rPr kumimoji="0" lang="en-US" sz="3600" b="0" i="0" u="none" strike="noStrike" kern="1200" cap="none" spc="-49"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and</a:t>
            </a:r>
            <a:r>
              <a:rPr kumimoji="0" lang="en-US" sz="3600" b="0" i="0" u="none" strike="noStrike" kern="1200" cap="none" spc="-49"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develop</a:t>
            </a:r>
            <a:r>
              <a:rPr kumimoji="0" lang="en-US" sz="3600" b="0" i="0" u="none" strike="noStrike" kern="1200" cap="none" spc="-79"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Tier</a:t>
            </a:r>
            <a:r>
              <a:rPr kumimoji="0" lang="en-US" sz="3600" b="0" i="0" u="none" strike="noStrike" kern="1200" cap="none" spc="-44"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2</a:t>
            </a:r>
            <a:r>
              <a:rPr kumimoji="0" lang="en-US" sz="3600" b="0" i="0" u="none" strike="noStrike" kern="1200" cap="none" spc="-57"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RFP</a:t>
            </a:r>
            <a:r>
              <a:rPr kumimoji="0" lang="en-US" sz="3600" b="0" i="0" u="none" strike="noStrike" kern="1200" cap="none" spc="-79"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and</a:t>
            </a:r>
            <a:r>
              <a:rPr kumimoji="0" lang="en-US" sz="3600" b="0" i="0" u="none" strike="noStrike" kern="1200" cap="none" spc="-49" normalizeH="0" baseline="0" noProof="0" dirty="0">
                <a:ln>
                  <a:noFill/>
                </a:ln>
                <a:solidFill>
                  <a:prstClr val="black"/>
                </a:solidFill>
                <a:effectLst/>
                <a:uLnTx/>
                <a:uFillTx/>
                <a:latin typeface="Arial"/>
                <a:ea typeface="+mn-ea"/>
                <a:cs typeface="Arial"/>
              </a:rPr>
              <a:t> </a:t>
            </a:r>
            <a:r>
              <a:rPr kumimoji="0" lang="en-US" sz="3600" b="0" i="0" u="none" strike="noStrike" kern="1200" cap="none" spc="0" normalizeH="0" baseline="0" noProof="0" dirty="0">
                <a:ln>
                  <a:noFill/>
                </a:ln>
                <a:solidFill>
                  <a:prstClr val="black"/>
                </a:solidFill>
                <a:effectLst/>
                <a:uLnTx/>
                <a:uFillTx/>
                <a:latin typeface="Arial"/>
                <a:ea typeface="+mn-ea"/>
                <a:cs typeface="Arial"/>
              </a:rPr>
              <a:t>contract</a:t>
            </a:r>
            <a:r>
              <a:rPr kumimoji="0" lang="en-US" sz="3600" b="0" i="0" u="none" strike="noStrike" kern="1200" cap="none" spc="-71" normalizeH="0" baseline="0" noProof="0" dirty="0">
                <a:ln>
                  <a:noFill/>
                </a:ln>
                <a:solidFill>
                  <a:prstClr val="black"/>
                </a:solidFill>
                <a:effectLst/>
                <a:uLnTx/>
                <a:uFillTx/>
                <a:latin typeface="Arial"/>
                <a:ea typeface="+mn-ea"/>
                <a:cs typeface="Arial"/>
              </a:rPr>
              <a:t> </a:t>
            </a:r>
            <a:r>
              <a:rPr kumimoji="0" lang="en-US" sz="3600" b="0" i="0" u="none" strike="noStrike" kern="1200" cap="none" spc="-9" normalizeH="0" baseline="0" noProof="0" dirty="0">
                <a:ln>
                  <a:noFill/>
                </a:ln>
                <a:solidFill>
                  <a:prstClr val="black"/>
                </a:solidFill>
                <a:effectLst/>
                <a:uLnTx/>
                <a:uFillTx/>
                <a:latin typeface="Arial"/>
                <a:ea typeface="+mn-ea"/>
                <a:cs typeface="Arial"/>
              </a:rPr>
              <a:t>language</a:t>
            </a:r>
          </a:p>
          <a:p>
            <a:pPr marL="468406" marR="0" lvl="2" indent="0" algn="l" defTabSz="914400" rtl="0" eaLnBrk="1" fontAlgn="auto" latinLnBrk="0" hangingPunct="1">
              <a:lnSpc>
                <a:spcPct val="100000"/>
              </a:lnSpc>
              <a:spcBef>
                <a:spcPts val="1165"/>
              </a:spcBef>
              <a:spcAft>
                <a:spcPts val="0"/>
              </a:spcAft>
              <a:buClrTx/>
              <a:buSzTx/>
              <a:buFontTx/>
              <a:buNone/>
              <a:tabLst>
                <a:tab pos="288567" algn="l"/>
              </a:tabLst>
              <a:defRPr/>
            </a:pPr>
            <a:r>
              <a:rPr kumimoji="0" lang="en-US" sz="3600" b="0" i="0" u="none" strike="noStrike" kern="1200" cap="none" spc="-9" normalizeH="0" baseline="0" noProof="0" dirty="0">
                <a:ln>
                  <a:noFill/>
                </a:ln>
                <a:solidFill>
                  <a:prstClr val="black"/>
                </a:solidFill>
                <a:effectLst/>
                <a:uLnTx/>
                <a:uFillTx/>
                <a:latin typeface="Arial"/>
                <a:ea typeface="+mn-ea"/>
                <a:cs typeface="Arial"/>
              </a:rPr>
              <a:t>       - see attached Samples </a:t>
            </a:r>
            <a:endParaRPr kumimoji="0" lang="en-US" sz="3600" b="0" i="0" u="none" strike="noStrike" kern="1200" cap="none" spc="0" normalizeH="0" baseline="0" noProof="0" dirty="0">
              <a:ln>
                <a:noFill/>
              </a:ln>
              <a:solidFill>
                <a:prstClr val="black"/>
              </a:solidFill>
              <a:effectLst/>
              <a:uLnTx/>
              <a:uFillTx/>
              <a:latin typeface="Arial"/>
              <a:ea typeface="+mn-ea"/>
              <a:cs typeface="Arial"/>
            </a:endParaRPr>
          </a:p>
          <a:p>
            <a:pPr marL="800100" lvl="1" indent="-342900" fontAlgn="base">
              <a:buFont typeface="Arial"/>
              <a:buChar char="•"/>
            </a:pPr>
            <a:endParaRPr lang="en-US" sz="2400" dirty="0">
              <a:solidFill>
                <a:srgbClr val="142F5F"/>
              </a:solidFill>
              <a:cs typeface="Calibri" panose="020F0502020204030204"/>
            </a:endParaRPr>
          </a:p>
        </p:txBody>
      </p:sp>
    </p:spTree>
    <p:extLst>
      <p:ext uri="{BB962C8B-B14F-4D97-AF65-F5344CB8AC3E}">
        <p14:creationId xmlns:p14="http://schemas.microsoft.com/office/powerpoint/2010/main" val="2806420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C0B8B-9D30-AA1A-8CB8-E55844B8D9F6}"/>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AD0EB0DF-ABEC-8B57-CA69-D587BECE746F}"/>
              </a:ext>
            </a:extLst>
          </p:cNvPr>
          <p:cNvGrpSpPr/>
          <p:nvPr/>
        </p:nvGrpSpPr>
        <p:grpSpPr>
          <a:xfrm rot="-10800000">
            <a:off x="-414084" y="0"/>
            <a:ext cx="18789567" cy="10402148"/>
            <a:chOff x="0" y="0"/>
            <a:chExt cx="7469140" cy="4135013"/>
          </a:xfrm>
        </p:grpSpPr>
        <p:sp>
          <p:nvSpPr>
            <p:cNvPr id="3" name="Freeform 3">
              <a:extLst>
                <a:ext uri="{FF2B5EF4-FFF2-40B4-BE49-F238E27FC236}">
                  <a16:creationId xmlns:a16="http://schemas.microsoft.com/office/drawing/2014/main" id="{FDDA06ED-3C55-FEE4-9A20-64BE15055E22}"/>
                </a:ext>
              </a:extLst>
            </p:cNvPr>
            <p:cNvSpPr/>
            <p:nvPr/>
          </p:nvSpPr>
          <p:spPr>
            <a:xfrm>
              <a:off x="0" y="0"/>
              <a:ext cx="7469140" cy="4135013"/>
            </a:xfrm>
            <a:custGeom>
              <a:avLst/>
              <a:gdLst/>
              <a:ahLst/>
              <a:cxnLst/>
              <a:rect l="l" t="t" r="r" b="b"/>
              <a:pathLst>
                <a:path w="7469140" h="4135013">
                  <a:moveTo>
                    <a:pt x="0" y="0"/>
                  </a:moveTo>
                  <a:lnTo>
                    <a:pt x="7469140" y="0"/>
                  </a:lnTo>
                  <a:lnTo>
                    <a:pt x="7469140" y="4135013"/>
                  </a:lnTo>
                  <a:lnTo>
                    <a:pt x="0" y="4135013"/>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4" name="TextBox 4">
              <a:extLst>
                <a:ext uri="{FF2B5EF4-FFF2-40B4-BE49-F238E27FC236}">
                  <a16:creationId xmlns:a16="http://schemas.microsoft.com/office/drawing/2014/main" id="{625AA3C6-101A-5A1F-BC76-488B08A1CEB2}"/>
                </a:ext>
              </a:extLst>
            </p:cNvPr>
            <p:cNvSpPr txBox="1"/>
            <p:nvPr/>
          </p:nvSpPr>
          <p:spPr>
            <a:xfrm>
              <a:off x="0" y="-47625"/>
              <a:ext cx="7469140" cy="4182638"/>
            </a:xfrm>
            <a:prstGeom prst="rect">
              <a:avLst/>
            </a:prstGeom>
          </p:spPr>
          <p:txBody>
            <a:bodyPr lIns="50800" tIns="50800" rIns="50800" bIns="50800" rtlCol="0" anchor="ctr"/>
            <a:lstStyle/>
            <a:p>
              <a:pPr algn="ctr">
                <a:lnSpc>
                  <a:spcPts val="3499"/>
                </a:lnSpc>
              </a:pPr>
              <a:endParaRPr/>
            </a:p>
          </p:txBody>
        </p:sp>
      </p:grpSp>
      <p:grpSp>
        <p:nvGrpSpPr>
          <p:cNvPr id="5" name="Group 5">
            <a:extLst>
              <a:ext uri="{FF2B5EF4-FFF2-40B4-BE49-F238E27FC236}">
                <a16:creationId xmlns:a16="http://schemas.microsoft.com/office/drawing/2014/main" id="{0C26CF71-F2F5-90AD-4154-A924D1679E8E}"/>
              </a:ext>
            </a:extLst>
          </p:cNvPr>
          <p:cNvGrpSpPr/>
          <p:nvPr/>
        </p:nvGrpSpPr>
        <p:grpSpPr>
          <a:xfrm>
            <a:off x="514350" y="514350"/>
            <a:ext cx="17259300" cy="9258300"/>
            <a:chOff x="0" y="0"/>
            <a:chExt cx="4545659" cy="2438400"/>
          </a:xfrm>
        </p:grpSpPr>
        <p:sp>
          <p:nvSpPr>
            <p:cNvPr id="6" name="Freeform 6">
              <a:extLst>
                <a:ext uri="{FF2B5EF4-FFF2-40B4-BE49-F238E27FC236}">
                  <a16:creationId xmlns:a16="http://schemas.microsoft.com/office/drawing/2014/main" id="{7E85722B-0C20-EBAB-452B-649BF7AF4B85}"/>
                </a:ext>
              </a:extLst>
            </p:cNvPr>
            <p:cNvSpPr/>
            <p:nvPr/>
          </p:nvSpPr>
          <p:spPr>
            <a:xfrm>
              <a:off x="0" y="0"/>
              <a:ext cx="4545659" cy="2438400"/>
            </a:xfrm>
            <a:custGeom>
              <a:avLst/>
              <a:gdLst/>
              <a:ahLst/>
              <a:cxnLst/>
              <a:rect l="l" t="t" r="r" b="b"/>
              <a:pathLst>
                <a:path w="4545659" h="2438400">
                  <a:moveTo>
                    <a:pt x="0" y="0"/>
                  </a:moveTo>
                  <a:lnTo>
                    <a:pt x="4545659" y="0"/>
                  </a:lnTo>
                  <a:lnTo>
                    <a:pt x="4545659" y="2438400"/>
                  </a:lnTo>
                  <a:lnTo>
                    <a:pt x="0" y="2438400"/>
                  </a:lnTo>
                  <a:close/>
                </a:path>
              </a:pathLst>
            </a:custGeom>
            <a:solidFill>
              <a:srgbClr val="FFFFFF"/>
            </a:solidFill>
          </p:spPr>
          <p:txBody>
            <a:bodyPr/>
            <a:lstStyle/>
            <a:p>
              <a:endParaRPr lang="en-US"/>
            </a:p>
          </p:txBody>
        </p:sp>
        <p:sp>
          <p:nvSpPr>
            <p:cNvPr id="7" name="TextBox 7">
              <a:extLst>
                <a:ext uri="{FF2B5EF4-FFF2-40B4-BE49-F238E27FC236}">
                  <a16:creationId xmlns:a16="http://schemas.microsoft.com/office/drawing/2014/main" id="{AD40E265-1288-8EA1-70A0-C45B633EB0D9}"/>
                </a:ext>
              </a:extLst>
            </p:cNvPr>
            <p:cNvSpPr txBox="1"/>
            <p:nvPr/>
          </p:nvSpPr>
          <p:spPr>
            <a:xfrm>
              <a:off x="0" y="-47625"/>
              <a:ext cx="4545659" cy="2486025"/>
            </a:xfrm>
            <a:prstGeom prst="rect">
              <a:avLst/>
            </a:prstGeom>
          </p:spPr>
          <p:txBody>
            <a:bodyPr lIns="50800" tIns="50800" rIns="50800" bIns="50800" rtlCol="0" anchor="ctr"/>
            <a:lstStyle/>
            <a:p>
              <a:pPr algn="ctr">
                <a:lnSpc>
                  <a:spcPts val="3499"/>
                </a:lnSpc>
              </a:pPr>
              <a:endParaRPr/>
            </a:p>
          </p:txBody>
        </p:sp>
      </p:grpSp>
      <p:grpSp>
        <p:nvGrpSpPr>
          <p:cNvPr id="8" name="Group 8">
            <a:extLst>
              <a:ext uri="{FF2B5EF4-FFF2-40B4-BE49-F238E27FC236}">
                <a16:creationId xmlns:a16="http://schemas.microsoft.com/office/drawing/2014/main" id="{A5CB2B3F-FE30-4AE2-2409-D16912F76066}"/>
              </a:ext>
            </a:extLst>
          </p:cNvPr>
          <p:cNvGrpSpPr/>
          <p:nvPr/>
        </p:nvGrpSpPr>
        <p:grpSpPr>
          <a:xfrm rot="-10800000">
            <a:off x="-507890" y="942975"/>
            <a:ext cx="10871090" cy="1216024"/>
            <a:chOff x="0" y="0"/>
            <a:chExt cx="1748247" cy="483388"/>
          </a:xfrm>
        </p:grpSpPr>
        <p:sp>
          <p:nvSpPr>
            <p:cNvPr id="9" name="Freeform 9">
              <a:extLst>
                <a:ext uri="{FF2B5EF4-FFF2-40B4-BE49-F238E27FC236}">
                  <a16:creationId xmlns:a16="http://schemas.microsoft.com/office/drawing/2014/main" id="{76987C49-F977-DC12-01B1-C08BAE657815}"/>
                </a:ext>
              </a:extLst>
            </p:cNvPr>
            <p:cNvSpPr/>
            <p:nvPr/>
          </p:nvSpPr>
          <p:spPr>
            <a:xfrm>
              <a:off x="0" y="0"/>
              <a:ext cx="1748247" cy="483388"/>
            </a:xfrm>
            <a:custGeom>
              <a:avLst/>
              <a:gdLst/>
              <a:ahLst/>
              <a:cxnLst/>
              <a:rect l="l" t="t" r="r" b="b"/>
              <a:pathLst>
                <a:path w="1748247" h="483388">
                  <a:moveTo>
                    <a:pt x="0" y="0"/>
                  </a:moveTo>
                  <a:lnTo>
                    <a:pt x="1748247" y="0"/>
                  </a:lnTo>
                  <a:lnTo>
                    <a:pt x="1748247" y="483388"/>
                  </a:lnTo>
                  <a:lnTo>
                    <a:pt x="0" y="483388"/>
                  </a:lnTo>
                  <a:close/>
                </a:path>
              </a:pathLst>
            </a:custGeom>
            <a:solidFill>
              <a:srgbClr val="14305F"/>
            </a:solidFill>
          </p:spPr>
          <p:txBody>
            <a:bodyPr/>
            <a:lstStyle/>
            <a:p>
              <a:endParaRPr lang="en-US"/>
            </a:p>
          </p:txBody>
        </p:sp>
        <p:sp>
          <p:nvSpPr>
            <p:cNvPr id="10" name="TextBox 10">
              <a:extLst>
                <a:ext uri="{FF2B5EF4-FFF2-40B4-BE49-F238E27FC236}">
                  <a16:creationId xmlns:a16="http://schemas.microsoft.com/office/drawing/2014/main" id="{AFD0E836-94A4-7F65-156D-051F2FC17F76}"/>
                </a:ext>
              </a:extLst>
            </p:cNvPr>
            <p:cNvSpPr txBox="1"/>
            <p:nvPr/>
          </p:nvSpPr>
          <p:spPr>
            <a:xfrm>
              <a:off x="0" y="-47625"/>
              <a:ext cx="1748247" cy="531013"/>
            </a:xfrm>
            <a:prstGeom prst="rect">
              <a:avLst/>
            </a:prstGeom>
          </p:spPr>
          <p:txBody>
            <a:bodyPr lIns="50800" tIns="50800" rIns="50800" bIns="50800" rtlCol="0" anchor="ctr"/>
            <a:lstStyle/>
            <a:p>
              <a:pPr algn="ctr">
                <a:lnSpc>
                  <a:spcPts val="3499"/>
                </a:lnSpc>
              </a:pPr>
              <a:endParaRPr/>
            </a:p>
          </p:txBody>
        </p:sp>
      </p:grpSp>
      <p:sp>
        <p:nvSpPr>
          <p:cNvPr id="11" name="TextBox 11">
            <a:extLst>
              <a:ext uri="{FF2B5EF4-FFF2-40B4-BE49-F238E27FC236}">
                <a16:creationId xmlns:a16="http://schemas.microsoft.com/office/drawing/2014/main" id="{E79DFBB6-4F47-06BA-FBB2-6AB4AB86EDD7}"/>
              </a:ext>
            </a:extLst>
          </p:cNvPr>
          <p:cNvSpPr txBox="1"/>
          <p:nvPr/>
        </p:nvSpPr>
        <p:spPr>
          <a:xfrm>
            <a:off x="1028700" y="1057498"/>
            <a:ext cx="9428306" cy="961802"/>
          </a:xfrm>
          <a:prstGeom prst="rect">
            <a:avLst/>
          </a:prstGeom>
        </p:spPr>
        <p:txBody>
          <a:bodyPr wrap="square" lIns="0" tIns="0" rIns="0" bIns="0" rtlCol="0" anchor="t">
            <a:spAutoFit/>
          </a:bodyPr>
          <a:lstStyle/>
          <a:p>
            <a:pPr algn="l">
              <a:lnSpc>
                <a:spcPts val="8400"/>
              </a:lnSpc>
            </a:pPr>
            <a:r>
              <a:rPr lang="en-US" sz="6000" dirty="0">
                <a:solidFill>
                  <a:srgbClr val="FFFFFF"/>
                </a:solidFill>
                <a:latin typeface="Bison"/>
                <a:ea typeface="Bison"/>
                <a:cs typeface="Bison"/>
                <a:sym typeface="Bison"/>
              </a:rPr>
              <a:t>Suggested action steps, continued</a:t>
            </a:r>
          </a:p>
        </p:txBody>
      </p:sp>
      <p:sp>
        <p:nvSpPr>
          <p:cNvPr id="12" name="TextBox 11">
            <a:extLst>
              <a:ext uri="{FF2B5EF4-FFF2-40B4-BE49-F238E27FC236}">
                <a16:creationId xmlns:a16="http://schemas.microsoft.com/office/drawing/2014/main" id="{9DC6D405-2092-FD5C-889F-87DAE65F8785}"/>
              </a:ext>
            </a:extLst>
          </p:cNvPr>
          <p:cNvSpPr txBox="1"/>
          <p:nvPr/>
        </p:nvSpPr>
        <p:spPr>
          <a:xfrm>
            <a:off x="1028700" y="2720131"/>
            <a:ext cx="15925800" cy="6196183"/>
          </a:xfrm>
          <a:prstGeom prst="rect">
            <a:avLst/>
          </a:prstGeom>
          <a:noFill/>
        </p:spPr>
        <p:txBody>
          <a:bodyPr wrap="square" lIns="91440" tIns="45720" rIns="91440" bIns="45720" anchor="t">
            <a:spAutoFit/>
          </a:bodyPr>
          <a:lstStyle/>
          <a:p>
            <a:pPr marL="925046" marR="4483" lvl="1" indent="-457200" algn="l" defTabSz="914400" rtl="0" eaLnBrk="1" fontAlgn="auto" latinLnBrk="0" hangingPunct="1">
              <a:lnSpc>
                <a:spcPct val="150000"/>
              </a:lnSpc>
              <a:spcBef>
                <a:spcPts val="88"/>
              </a:spcBef>
              <a:spcAft>
                <a:spcPts val="0"/>
              </a:spcAft>
              <a:buClrTx/>
              <a:buSzTx/>
              <a:buFont typeface="Arial" panose="020B0604020202020204" pitchFamily="34" charset="0"/>
              <a:buChar char="•"/>
              <a:tabLst>
                <a:tab pos="288567" algn="l"/>
              </a:tabLst>
              <a:defRPr/>
            </a:pPr>
            <a:r>
              <a:rPr kumimoji="0" lang="en-US" sz="3200" b="0" i="0" u="none" strike="noStrike" kern="1200" cap="none" spc="0" normalizeH="0" baseline="0" noProof="0" dirty="0">
                <a:ln>
                  <a:noFill/>
                </a:ln>
                <a:solidFill>
                  <a:prstClr val="black"/>
                </a:solidFill>
                <a:effectLst/>
                <a:uLnTx/>
                <a:uFillTx/>
                <a:latin typeface="Arial"/>
                <a:ea typeface="+mn-ea"/>
                <a:cs typeface="Arial"/>
              </a:rPr>
              <a:t>Survey</a:t>
            </a:r>
            <a:r>
              <a:rPr kumimoji="0" lang="en-US" sz="3200" b="0" i="0" u="none" strike="noStrike" kern="1200" cap="none" spc="-53"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primes</a:t>
            </a:r>
            <a:r>
              <a:rPr kumimoji="0" lang="en-US" sz="3200" b="0" i="0" u="none" strike="noStrike" kern="1200" cap="none" spc="-49"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to</a:t>
            </a:r>
            <a:r>
              <a:rPr kumimoji="0" lang="en-US" sz="3200" b="0" i="0" u="none" strike="noStrike" kern="1200" cap="none" spc="-44" normalizeH="0" baseline="0" noProof="0" dirty="0">
                <a:ln>
                  <a:noFill/>
                </a:ln>
                <a:solidFill>
                  <a:prstClr val="black"/>
                </a:solidFill>
                <a:effectLst/>
                <a:uLnTx/>
                <a:uFillTx/>
                <a:latin typeface="Arial"/>
                <a:ea typeface="+mn-ea"/>
                <a:cs typeface="Arial"/>
              </a:rPr>
              <a:t> </a:t>
            </a:r>
            <a:r>
              <a:rPr kumimoji="0" lang="en-US" sz="3200" b="0" i="0" u="none" strike="noStrike" kern="1200" cap="none" spc="-9" normalizeH="0" baseline="0" noProof="0" dirty="0">
                <a:ln>
                  <a:noFill/>
                </a:ln>
                <a:solidFill>
                  <a:prstClr val="black"/>
                </a:solidFill>
                <a:effectLst/>
                <a:uLnTx/>
                <a:uFillTx/>
                <a:latin typeface="Arial"/>
                <a:ea typeface="+mn-ea"/>
                <a:cs typeface="Arial"/>
              </a:rPr>
              <a:t>determine</a:t>
            </a:r>
            <a:r>
              <a:rPr kumimoji="0" lang="en-US" sz="3200" b="0" i="0" u="none" strike="noStrike" kern="1200" cap="none" spc="-53"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if</a:t>
            </a:r>
            <a:r>
              <a:rPr kumimoji="0" lang="en-US" sz="3200" b="0" i="0" u="none" strike="noStrike" kern="1200" cap="none" spc="-44"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there</a:t>
            </a:r>
            <a:r>
              <a:rPr kumimoji="0" lang="en-US" sz="3200" b="0" i="0" u="none" strike="noStrike" kern="1200" cap="none" spc="-49"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is</a:t>
            </a:r>
            <a:r>
              <a:rPr kumimoji="0" lang="en-US" sz="3200" b="0" i="0" u="none" strike="noStrike" kern="1200" cap="none" spc="-31"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an</a:t>
            </a:r>
            <a:r>
              <a:rPr kumimoji="0" lang="en-US" sz="3200" b="0" i="0" u="none" strike="noStrike" kern="1200" cap="none" spc="-44"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existing</a:t>
            </a:r>
            <a:r>
              <a:rPr kumimoji="0" lang="en-US" sz="3200" b="0" i="0" u="none" strike="noStrike" kern="1200" cap="none" spc="-44"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program</a:t>
            </a:r>
            <a:r>
              <a:rPr kumimoji="0" lang="en-US" sz="3200" b="0" i="0" u="none" strike="noStrike" kern="1200" cap="none" spc="-53" normalizeH="0" baseline="0" noProof="0" dirty="0">
                <a:ln>
                  <a:noFill/>
                </a:ln>
                <a:solidFill>
                  <a:prstClr val="black"/>
                </a:solidFill>
                <a:effectLst/>
                <a:uLnTx/>
                <a:uFillTx/>
                <a:latin typeface="Arial"/>
                <a:ea typeface="+mn-ea"/>
                <a:cs typeface="Arial"/>
              </a:rPr>
              <a:t> </a:t>
            </a:r>
            <a:r>
              <a:rPr kumimoji="0" lang="en-US" sz="3200" b="0" i="0" u="none" strike="noStrike" kern="1200" cap="none" spc="-22" normalizeH="0" baseline="0" noProof="0" dirty="0">
                <a:ln>
                  <a:noFill/>
                </a:ln>
                <a:solidFill>
                  <a:prstClr val="black"/>
                </a:solidFill>
                <a:effectLst/>
                <a:uLnTx/>
                <a:uFillTx/>
                <a:latin typeface="Arial"/>
                <a:ea typeface="+mn-ea"/>
                <a:cs typeface="Arial"/>
              </a:rPr>
              <a:t>or </a:t>
            </a:r>
            <a:r>
              <a:rPr kumimoji="0" lang="en-US" sz="3200" b="0" i="0" u="none" strike="noStrike" kern="1200" cap="none" spc="0" normalizeH="0" baseline="0" noProof="0" dirty="0">
                <a:ln>
                  <a:noFill/>
                </a:ln>
                <a:solidFill>
                  <a:prstClr val="black"/>
                </a:solidFill>
                <a:effectLst/>
                <a:uLnTx/>
                <a:uFillTx/>
                <a:latin typeface="Arial"/>
                <a:ea typeface="+mn-ea"/>
                <a:cs typeface="Arial"/>
              </a:rPr>
              <a:t>if</a:t>
            </a:r>
            <a:r>
              <a:rPr kumimoji="0" lang="en-US" sz="3200" b="0" i="0" u="none" strike="noStrike" kern="1200" cap="none" spc="-18"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it</a:t>
            </a:r>
            <a:r>
              <a:rPr kumimoji="0" lang="en-US" sz="3200" b="0" i="0" u="none" strike="noStrike" kern="1200" cap="none" spc="-13"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is</a:t>
            </a:r>
            <a:r>
              <a:rPr kumimoji="0" lang="en-US" sz="3200" b="0" i="0" u="none" strike="noStrike" kern="1200" cap="none" spc="-4" normalizeH="0" baseline="0" noProof="0" dirty="0">
                <a:ln>
                  <a:noFill/>
                </a:ln>
                <a:solidFill>
                  <a:prstClr val="black"/>
                </a:solidFill>
                <a:effectLst/>
                <a:uLnTx/>
                <a:uFillTx/>
                <a:latin typeface="Arial"/>
                <a:ea typeface="+mn-ea"/>
                <a:cs typeface="Arial"/>
              </a:rPr>
              <a:t> </a:t>
            </a:r>
            <a:r>
              <a:rPr kumimoji="0" lang="en-US" sz="3200" b="0" i="0" u="none" strike="noStrike" kern="1200" cap="none" spc="-22" normalizeH="0" baseline="0" noProof="0" dirty="0">
                <a:ln>
                  <a:noFill/>
                </a:ln>
                <a:solidFill>
                  <a:prstClr val="black"/>
                </a:solidFill>
                <a:effectLst/>
                <a:uLnTx/>
                <a:uFillTx/>
                <a:latin typeface="Arial"/>
                <a:ea typeface="+mn-ea"/>
                <a:cs typeface="Arial"/>
              </a:rPr>
              <a:t>new</a:t>
            </a:r>
            <a:endParaRPr kumimoji="0" lang="en-US" sz="3200" b="0" i="0" u="none" strike="noStrike" kern="1200" cap="none" spc="0" normalizeH="0" baseline="0" noProof="0" dirty="0">
              <a:ln>
                <a:noFill/>
              </a:ln>
              <a:solidFill>
                <a:prstClr val="black"/>
              </a:solidFill>
              <a:effectLst/>
              <a:uLnTx/>
              <a:uFillTx/>
              <a:latin typeface="Arial"/>
              <a:ea typeface="+mn-ea"/>
              <a:cs typeface="Arial"/>
            </a:endParaRPr>
          </a:p>
          <a:p>
            <a:pPr marL="745767" marR="573211" lvl="1" indent="-277921" algn="l" defTabSz="914400" rtl="0" eaLnBrk="1" fontAlgn="auto" latinLnBrk="0" hangingPunct="1">
              <a:lnSpc>
                <a:spcPct val="150000"/>
              </a:lnSpc>
              <a:spcBef>
                <a:spcPts val="0"/>
              </a:spcBef>
              <a:spcAft>
                <a:spcPts val="0"/>
              </a:spcAft>
              <a:buClrTx/>
              <a:buSzTx/>
              <a:buFontTx/>
              <a:buChar char="•"/>
              <a:tabLst>
                <a:tab pos="288567" algn="l"/>
              </a:tabLst>
              <a:defRPr/>
            </a:pPr>
            <a:r>
              <a:rPr kumimoji="0" lang="en-US" sz="3200" b="0" i="0" u="none" strike="noStrike" kern="1200" cap="none" spc="0" normalizeH="0" baseline="0" noProof="0" dirty="0">
                <a:ln>
                  <a:noFill/>
                </a:ln>
                <a:solidFill>
                  <a:prstClr val="black"/>
                </a:solidFill>
                <a:effectLst/>
                <a:uLnTx/>
                <a:uFillTx/>
                <a:latin typeface="Arial"/>
                <a:ea typeface="+mn-ea"/>
                <a:cs typeface="Arial"/>
              </a:rPr>
              <a:t>Develop</a:t>
            </a:r>
            <a:r>
              <a:rPr kumimoji="0" lang="en-US" sz="3200" b="0" i="0" u="none" strike="noStrike" kern="1200" cap="none" spc="-53"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external</a:t>
            </a:r>
            <a:r>
              <a:rPr kumimoji="0" lang="en-US" sz="3200" b="0" i="0" u="none" strike="noStrike" kern="1200" cap="none" spc="-62"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trainings</a:t>
            </a:r>
            <a:r>
              <a:rPr kumimoji="0" lang="en-US" sz="3200" b="0" i="0" u="none" strike="noStrike" kern="1200" cap="none" spc="-66"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for</a:t>
            </a:r>
            <a:r>
              <a:rPr kumimoji="0" lang="en-US" sz="3200" b="0" i="0" u="none" strike="noStrike" kern="1200" cap="none" spc="-62"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suppliers,</a:t>
            </a:r>
            <a:r>
              <a:rPr kumimoji="0" lang="en-US" sz="3200" b="0" i="0" u="none" strike="noStrike" kern="1200" cap="none" spc="-71"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in</a:t>
            </a:r>
            <a:r>
              <a:rPr kumimoji="0" lang="en-US" sz="3200" b="0" i="0" u="none" strike="noStrike" kern="1200" cap="none" spc="-49"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the</a:t>
            </a:r>
            <a:r>
              <a:rPr kumimoji="0" lang="en-US" sz="3200" b="0" i="0" u="none" strike="noStrike" kern="1200" cap="none" spc="-62" normalizeH="0" baseline="0" noProof="0" dirty="0">
                <a:ln>
                  <a:noFill/>
                </a:ln>
                <a:solidFill>
                  <a:prstClr val="black"/>
                </a:solidFill>
                <a:effectLst/>
                <a:uLnTx/>
                <a:uFillTx/>
                <a:latin typeface="Arial"/>
                <a:ea typeface="+mn-ea"/>
                <a:cs typeface="Arial"/>
              </a:rPr>
              <a:t> </a:t>
            </a:r>
            <a:r>
              <a:rPr kumimoji="0" lang="en-US" sz="3200" b="0" i="0" u="none" strike="noStrike" kern="1200" cap="none" spc="-9" normalizeH="0" baseline="0" noProof="0" dirty="0">
                <a:ln>
                  <a:noFill/>
                </a:ln>
                <a:solidFill>
                  <a:prstClr val="black"/>
                </a:solidFill>
                <a:effectLst/>
                <a:uLnTx/>
                <a:uFillTx/>
                <a:latin typeface="Arial"/>
                <a:ea typeface="+mn-ea"/>
                <a:cs typeface="Arial"/>
              </a:rPr>
              <a:t>following categories:</a:t>
            </a:r>
            <a:endParaRPr kumimoji="0" lang="en-US" sz="3200" b="0" i="0" u="none" strike="noStrike" kern="1200" cap="none" spc="0" normalizeH="0" baseline="0" noProof="0" dirty="0">
              <a:ln>
                <a:noFill/>
              </a:ln>
              <a:solidFill>
                <a:prstClr val="black"/>
              </a:solidFill>
              <a:effectLst/>
              <a:uLnTx/>
              <a:uFillTx/>
              <a:latin typeface="Arial"/>
              <a:ea typeface="+mn-ea"/>
              <a:cs typeface="Arial"/>
            </a:endParaRPr>
          </a:p>
          <a:p>
            <a:pPr marL="1189543" marR="522782" lvl="2" indent="-277921" algn="l" defTabSz="914400" rtl="0" eaLnBrk="1" fontAlgn="auto" latinLnBrk="0" hangingPunct="1">
              <a:lnSpc>
                <a:spcPct val="152300"/>
              </a:lnSpc>
              <a:spcBef>
                <a:spcPts val="44"/>
              </a:spcBef>
              <a:spcAft>
                <a:spcPts val="0"/>
              </a:spcAft>
              <a:buClrTx/>
              <a:buSzTx/>
              <a:buFontTx/>
              <a:buChar char="•"/>
              <a:tabLst>
                <a:tab pos="732343" algn="l"/>
              </a:tabLst>
              <a:defRPr/>
            </a:pPr>
            <a:r>
              <a:rPr kumimoji="0" lang="en-US" sz="3200" b="0" i="0" u="none" strike="noStrike" kern="1200" cap="none" spc="0" normalizeH="0" baseline="0" noProof="0" dirty="0">
                <a:ln>
                  <a:noFill/>
                </a:ln>
                <a:solidFill>
                  <a:prstClr val="black"/>
                </a:solidFill>
                <a:effectLst/>
                <a:uLnTx/>
                <a:uFillTx/>
                <a:latin typeface="Arial"/>
                <a:ea typeface="+mn-ea"/>
                <a:cs typeface="Arial"/>
              </a:rPr>
              <a:t>Suppliers</a:t>
            </a:r>
            <a:r>
              <a:rPr kumimoji="0" lang="en-US" sz="3200" b="0" i="0" u="none" strike="noStrike" kern="1200" cap="none" spc="49"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with</a:t>
            </a:r>
            <a:r>
              <a:rPr kumimoji="0" lang="en-US" sz="3200" b="0" i="0" u="none" strike="noStrike" kern="1200" cap="none" spc="62"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established</a:t>
            </a:r>
            <a:r>
              <a:rPr kumimoji="0" lang="en-US" sz="3200" b="0" i="0" u="none" strike="noStrike" kern="1200" cap="none" spc="49"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supplier</a:t>
            </a:r>
            <a:r>
              <a:rPr kumimoji="0" lang="en-US" sz="3200" b="0" i="0" u="none" strike="noStrike" kern="1200" cap="none" spc="53"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diversity</a:t>
            </a:r>
            <a:r>
              <a:rPr kumimoji="0" lang="en-US" sz="3200" b="0" i="0" u="none" strike="noStrike" kern="1200" cap="none" spc="49"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and</a:t>
            </a:r>
            <a:r>
              <a:rPr kumimoji="0" lang="en-US" sz="3200" b="0" i="0" u="none" strike="noStrike" kern="1200" cap="none" spc="53" normalizeH="0" baseline="0" noProof="0" dirty="0">
                <a:ln>
                  <a:noFill/>
                </a:ln>
                <a:solidFill>
                  <a:prstClr val="black"/>
                </a:solidFill>
                <a:effectLst/>
                <a:uLnTx/>
                <a:uFillTx/>
                <a:latin typeface="Arial"/>
                <a:ea typeface="+mn-ea"/>
                <a:cs typeface="Arial"/>
              </a:rPr>
              <a:t> </a:t>
            </a:r>
            <a:r>
              <a:rPr kumimoji="0" lang="en-US" sz="3200" b="0" i="0" u="none" strike="noStrike" kern="1200" cap="none" spc="-9" normalizeH="0" baseline="0" noProof="0" dirty="0">
                <a:ln>
                  <a:noFill/>
                </a:ln>
                <a:solidFill>
                  <a:prstClr val="black"/>
                </a:solidFill>
                <a:effectLst/>
                <a:uLnTx/>
                <a:uFillTx/>
                <a:latin typeface="Arial"/>
                <a:ea typeface="+mn-ea"/>
                <a:cs typeface="Arial"/>
              </a:rPr>
              <a:t>inclusion efforts</a:t>
            </a:r>
            <a:endParaRPr kumimoji="0" lang="en-US" sz="3200" b="0" i="0" u="none" strike="noStrike" kern="1200" cap="none" spc="0" normalizeH="0" baseline="0" noProof="0" dirty="0">
              <a:ln>
                <a:noFill/>
              </a:ln>
              <a:solidFill>
                <a:prstClr val="black"/>
              </a:solidFill>
              <a:effectLst/>
              <a:uLnTx/>
              <a:uFillTx/>
              <a:latin typeface="Arial"/>
              <a:ea typeface="+mn-ea"/>
              <a:cs typeface="Arial"/>
            </a:endParaRPr>
          </a:p>
          <a:p>
            <a:pPr marL="1189543" marR="0" lvl="2" indent="-277921" algn="l" defTabSz="914400" rtl="0" eaLnBrk="1" fontAlgn="auto" latinLnBrk="0" hangingPunct="1">
              <a:lnSpc>
                <a:spcPct val="100000"/>
              </a:lnSpc>
              <a:spcBef>
                <a:spcPts val="1081"/>
              </a:spcBef>
              <a:spcAft>
                <a:spcPts val="0"/>
              </a:spcAft>
              <a:buClrTx/>
              <a:buSzTx/>
              <a:buFontTx/>
              <a:buChar char="•"/>
              <a:tabLst>
                <a:tab pos="732343" algn="l"/>
              </a:tabLst>
              <a:defRPr/>
            </a:pPr>
            <a:r>
              <a:rPr kumimoji="0" lang="en-US" sz="3200" b="0" i="0" u="none" strike="noStrike" kern="1200" cap="none" spc="0" normalizeH="0" baseline="0" noProof="0" dirty="0">
                <a:ln>
                  <a:noFill/>
                </a:ln>
                <a:solidFill>
                  <a:prstClr val="black"/>
                </a:solidFill>
                <a:effectLst/>
                <a:uLnTx/>
                <a:uFillTx/>
                <a:latin typeface="Arial"/>
                <a:ea typeface="+mn-ea"/>
                <a:cs typeface="Arial"/>
              </a:rPr>
              <a:t>Suppliers</a:t>
            </a:r>
            <a:r>
              <a:rPr kumimoji="0" lang="en-US" sz="3200" b="0" i="0" u="none" strike="noStrike" kern="1200" cap="none" spc="49"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without</a:t>
            </a:r>
            <a:r>
              <a:rPr kumimoji="0" lang="en-US" sz="3200" b="0" i="0" u="none" strike="noStrike" kern="1200" cap="none" spc="44"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formal</a:t>
            </a:r>
            <a:r>
              <a:rPr kumimoji="0" lang="en-US" sz="3200" b="0" i="0" u="none" strike="noStrike" kern="1200" cap="none" spc="66"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supplier</a:t>
            </a:r>
            <a:r>
              <a:rPr kumimoji="0" lang="en-US" sz="3200" b="0" i="0" u="none" strike="noStrike" kern="1200" cap="none" spc="49"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diversity</a:t>
            </a:r>
            <a:r>
              <a:rPr kumimoji="0" lang="en-US" sz="3200" b="0" i="0" u="none" strike="noStrike" kern="1200" cap="none" spc="66"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and</a:t>
            </a:r>
            <a:r>
              <a:rPr kumimoji="0" lang="en-US" sz="3200" b="0" i="0" u="none" strike="noStrike" kern="1200" cap="none" spc="49" normalizeH="0" baseline="0" noProof="0" dirty="0">
                <a:ln>
                  <a:noFill/>
                </a:ln>
                <a:solidFill>
                  <a:prstClr val="black"/>
                </a:solidFill>
                <a:effectLst/>
                <a:uLnTx/>
                <a:uFillTx/>
                <a:latin typeface="Arial"/>
                <a:ea typeface="+mn-ea"/>
                <a:cs typeface="Arial"/>
              </a:rPr>
              <a:t> </a:t>
            </a:r>
            <a:r>
              <a:rPr kumimoji="0" lang="en-US" sz="3200" b="0" i="0" u="none" strike="noStrike" kern="1200" cap="none" spc="0" normalizeH="0" baseline="0" noProof="0" dirty="0">
                <a:ln>
                  <a:noFill/>
                </a:ln>
                <a:solidFill>
                  <a:prstClr val="black"/>
                </a:solidFill>
                <a:effectLst/>
                <a:uLnTx/>
                <a:uFillTx/>
                <a:latin typeface="Arial"/>
                <a:ea typeface="+mn-ea"/>
                <a:cs typeface="Arial"/>
              </a:rPr>
              <a:t>inclusion</a:t>
            </a:r>
            <a:r>
              <a:rPr kumimoji="0" lang="en-US" sz="3200" b="0" i="0" u="none" strike="noStrike" kern="1200" cap="none" spc="53" normalizeH="0" baseline="0" noProof="0" dirty="0">
                <a:ln>
                  <a:noFill/>
                </a:ln>
                <a:solidFill>
                  <a:prstClr val="black"/>
                </a:solidFill>
                <a:effectLst/>
                <a:uLnTx/>
                <a:uFillTx/>
                <a:latin typeface="Arial"/>
                <a:ea typeface="+mn-ea"/>
                <a:cs typeface="Arial"/>
              </a:rPr>
              <a:t> </a:t>
            </a:r>
            <a:r>
              <a:rPr kumimoji="0" lang="en-US" sz="3200" b="0" i="0" u="none" strike="noStrike" kern="1200" cap="none" spc="-9" normalizeH="0" baseline="0" noProof="0" dirty="0">
                <a:ln>
                  <a:noFill/>
                </a:ln>
                <a:solidFill>
                  <a:prstClr val="black"/>
                </a:solidFill>
                <a:effectLst/>
                <a:uLnTx/>
                <a:uFillTx/>
                <a:latin typeface="Arial"/>
                <a:ea typeface="+mn-ea"/>
                <a:cs typeface="Arial"/>
              </a:rPr>
              <a:t>efforts</a:t>
            </a:r>
          </a:p>
          <a:p>
            <a:pPr marL="745767" marR="4483" lvl="1" indent="-277921" algn="l" defTabSz="914400" rtl="0" eaLnBrk="1" fontAlgn="auto" latinLnBrk="0" hangingPunct="1">
              <a:lnSpc>
                <a:spcPct val="150000"/>
              </a:lnSpc>
              <a:spcBef>
                <a:spcPts val="88"/>
              </a:spcBef>
              <a:spcAft>
                <a:spcPts val="0"/>
              </a:spcAft>
              <a:buClrTx/>
              <a:buSzTx/>
              <a:buFontTx/>
              <a:buChar char="•"/>
              <a:tabLst>
                <a:tab pos="288567" algn="l"/>
              </a:tabLst>
              <a:defRPr/>
            </a:pPr>
            <a:r>
              <a:rPr kumimoji="0" lang="en-US" sz="3200" b="0" i="0" u="none" strike="noStrike" kern="1200" cap="none" spc="-9"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Incorporate</a:t>
            </a:r>
            <a:r>
              <a:rPr kumimoji="0" lang="en-US" sz="3200" b="0" i="0" u="none" strike="noStrike" kern="1200" cap="none" spc="-101"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Tier</a:t>
            </a:r>
            <a:r>
              <a:rPr kumimoji="0" lang="en-US" sz="3200" b="0" i="0" u="none" strike="noStrike" kern="1200" cap="none" spc="-49"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a:t>
            </a:r>
            <a:r>
              <a:rPr kumimoji="0" lang="en-US" sz="3200" b="0" i="0" u="none" strike="noStrike" kern="1200" cap="none" spc="-57"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results</a:t>
            </a:r>
            <a:r>
              <a:rPr kumimoji="0" lang="en-US" sz="3200" b="0" i="0" u="none" strike="noStrike" kern="1200" cap="none" spc="-62"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a:t>
            </a:r>
            <a:r>
              <a:rPr kumimoji="0" lang="en-US" sz="3200" b="0" i="0" u="none" strike="noStrike" kern="1200" cap="none" spc="-49"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prime</a:t>
            </a:r>
            <a:r>
              <a:rPr kumimoji="0" lang="en-US" sz="3200" b="0" i="0" u="none" strike="noStrike" kern="1200" cap="none" spc="-62"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suppliers’</a:t>
            </a:r>
            <a:r>
              <a:rPr kumimoji="0" lang="en-US" sz="3200" b="0" i="0" u="none" strike="noStrike" kern="1200" cap="none" spc="-115"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9"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performance scorecards</a:t>
            </a:r>
          </a:p>
          <a:p>
            <a:pPr marL="745767" marR="44826" lvl="1" indent="-277921" algn="l" defTabSz="914400" rtl="0" eaLnBrk="1" fontAlgn="auto" latinLnBrk="0" hangingPunct="1">
              <a:lnSpc>
                <a:spcPct val="150000"/>
              </a:lnSpc>
              <a:spcBef>
                <a:spcPts val="0"/>
              </a:spcBef>
              <a:spcAft>
                <a:spcPts val="0"/>
              </a:spcAft>
              <a:buClrTx/>
              <a:buSzTx/>
              <a:buFontTx/>
              <a:buChar char="•"/>
              <a:tabLst>
                <a:tab pos="288567" algn="l"/>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a:t>
            </a:r>
            <a:r>
              <a:rPr kumimoji="0" lang="en-US" sz="3200" b="0" i="0" u="none" strike="noStrike" kern="1200" cap="none" spc="-35"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with</a:t>
            </a:r>
            <a:r>
              <a:rPr kumimoji="0" lang="en-US" sz="3200" b="0" i="0" u="none" strike="noStrike" kern="1200" cap="none" spc="-18"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supplier</a:t>
            </a:r>
            <a:r>
              <a:rPr kumimoji="0" lang="en-US" sz="3200" b="0" i="0" u="none" strike="noStrike" kern="1200" cap="none" spc="-26"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diversity</a:t>
            </a:r>
            <a:r>
              <a:rPr kumimoji="0" lang="en-US" sz="3200" b="0" i="0" u="none" strike="noStrike" kern="1200" cap="none" spc="-4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a:t>
            </a:r>
            <a:r>
              <a:rPr kumimoji="0" lang="en-US" sz="3200" b="0" i="0" u="none" strike="noStrike" kern="1200" cap="none" spc="-18"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inclusion</a:t>
            </a:r>
            <a:r>
              <a:rPr kumimoji="0" lang="en-US" sz="3200" b="0" i="0" u="none" strike="noStrike" kern="1200" cap="none" spc="-18"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focused</a:t>
            </a:r>
            <a:r>
              <a:rPr kumimoji="0" lang="en-US" sz="3200" b="0" i="0" u="none" strike="noStrike" kern="1200" cap="none" spc="-35"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18"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NGOs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such</a:t>
            </a:r>
            <a:r>
              <a:rPr kumimoji="0" lang="en-US" sz="3200" b="0" i="0" u="none" strike="noStrike" kern="1200" cap="none" spc="-26"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a:t>
            </a:r>
            <a:r>
              <a:rPr kumimoji="0" lang="en-US" sz="3200" b="0" i="0" u="none" strike="noStrike" kern="1200" cap="none" spc="-4"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WEConnect</a:t>
            </a:r>
            <a:r>
              <a:rPr kumimoji="0" lang="en-US" sz="3200" b="0" i="0" u="none" strike="noStrike" kern="1200" cap="none" spc="-26"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9"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International</a:t>
            </a:r>
          </a:p>
          <a:p>
            <a:pPr marL="745767" marR="0" lvl="1" indent="-277360" algn="l" defTabSz="914400" rtl="0" eaLnBrk="1" fontAlgn="auto" latinLnBrk="0" hangingPunct="1">
              <a:lnSpc>
                <a:spcPct val="100000"/>
              </a:lnSpc>
              <a:spcBef>
                <a:spcPts val="1165"/>
              </a:spcBef>
              <a:spcAft>
                <a:spcPts val="0"/>
              </a:spcAft>
              <a:buClrTx/>
              <a:buSzTx/>
              <a:buFontTx/>
              <a:buChar char="•"/>
              <a:tabLst>
                <a:tab pos="288567" algn="l"/>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a:t>
            </a:r>
            <a:r>
              <a:rPr kumimoji="0" lang="en-US" sz="3200" b="0" i="0" u="none" strike="noStrike" kern="1200" cap="none" spc="-49"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with</a:t>
            </a:r>
            <a:r>
              <a:rPr kumimoji="0" lang="en-US" sz="3200" b="0" i="0" u="none" strike="noStrike" kern="1200" cap="none" spc="-31"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22"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under-</a:t>
            </a:r>
            <a:r>
              <a:rPr kumimoji="0" lang="en-US" sz="3200" b="0" i="0" u="none" strike="noStrike" kern="1200" cap="none" spc="-9"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performing</a:t>
            </a:r>
            <a:r>
              <a:rPr kumimoji="0" lang="en-US" sz="3200" b="0" i="0" u="none" strike="noStrike" kern="1200" cap="none" spc="-53"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supplier</a:t>
            </a:r>
            <a:r>
              <a:rPr kumimoji="0" lang="en-US" sz="3200" b="0" i="0" u="none" strike="noStrike" kern="1200" cap="none" spc="-44"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to</a:t>
            </a:r>
            <a:r>
              <a:rPr kumimoji="0" lang="en-US" sz="3200" b="0" i="0" u="none" strike="noStrike" kern="1200" cap="none" spc="-49"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3200" b="0" i="0" u="none" strike="noStrike" kern="1200" cap="none" spc="-9"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improve performance</a:t>
            </a:r>
          </a:p>
          <a:p>
            <a:pPr lvl="1" fontAlgn="base"/>
            <a:endParaRPr lang="en-US" sz="2400" dirty="0">
              <a:solidFill>
                <a:srgbClr val="142F5F"/>
              </a:solidFill>
              <a:cs typeface="Calibri" panose="020F0502020204030204"/>
            </a:endParaRPr>
          </a:p>
        </p:txBody>
      </p:sp>
    </p:spTree>
    <p:extLst>
      <p:ext uri="{BB962C8B-B14F-4D97-AF65-F5344CB8AC3E}">
        <p14:creationId xmlns:p14="http://schemas.microsoft.com/office/powerpoint/2010/main" val="2752048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DE5F0"/>
        </a:solidFill>
        <a:effectLst/>
      </p:bgPr>
    </p:bg>
    <p:spTree>
      <p:nvGrpSpPr>
        <p:cNvPr id="1" name="">
          <a:extLst>
            <a:ext uri="{FF2B5EF4-FFF2-40B4-BE49-F238E27FC236}">
              <a16:creationId xmlns:a16="http://schemas.microsoft.com/office/drawing/2014/main" id="{1FE923F0-3E56-2325-4201-F1EFEFD639F2}"/>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3FCCAD52-32C8-7615-2F98-42C7B2025822}"/>
              </a:ext>
            </a:extLst>
          </p:cNvPr>
          <p:cNvGrpSpPr/>
          <p:nvPr/>
        </p:nvGrpSpPr>
        <p:grpSpPr>
          <a:xfrm>
            <a:off x="-507888" y="514350"/>
            <a:ext cx="18281538" cy="9258300"/>
            <a:chOff x="0" y="0"/>
            <a:chExt cx="24375384" cy="12344400"/>
          </a:xfrm>
        </p:grpSpPr>
        <p:grpSp>
          <p:nvGrpSpPr>
            <p:cNvPr id="3" name="Group 3">
              <a:extLst>
                <a:ext uri="{FF2B5EF4-FFF2-40B4-BE49-F238E27FC236}">
                  <a16:creationId xmlns:a16="http://schemas.microsoft.com/office/drawing/2014/main" id="{455D1A59-3302-C84A-8A50-C6EAD9ADAE9C}"/>
                </a:ext>
              </a:extLst>
            </p:cNvPr>
            <p:cNvGrpSpPr/>
            <p:nvPr/>
          </p:nvGrpSpPr>
          <p:grpSpPr>
            <a:xfrm>
              <a:off x="1362984" y="0"/>
              <a:ext cx="23012400" cy="12344400"/>
              <a:chOff x="0" y="0"/>
              <a:chExt cx="35046050" cy="18799537"/>
            </a:xfrm>
          </p:grpSpPr>
          <p:sp>
            <p:nvSpPr>
              <p:cNvPr id="4" name="Freeform 4">
                <a:extLst>
                  <a:ext uri="{FF2B5EF4-FFF2-40B4-BE49-F238E27FC236}">
                    <a16:creationId xmlns:a16="http://schemas.microsoft.com/office/drawing/2014/main" id="{0E63C368-057B-FA7A-4DE0-057255B109A3}"/>
                  </a:ext>
                </a:extLst>
              </p:cNvPr>
              <p:cNvSpPr/>
              <p:nvPr/>
            </p:nvSpPr>
            <p:spPr>
              <a:xfrm>
                <a:off x="0" y="0"/>
                <a:ext cx="35046050" cy="18799536"/>
              </a:xfrm>
              <a:custGeom>
                <a:avLst/>
                <a:gdLst/>
                <a:ahLst/>
                <a:cxnLst/>
                <a:rect l="l" t="t" r="r" b="b"/>
                <a:pathLst>
                  <a:path w="35046050" h="18799536">
                    <a:moveTo>
                      <a:pt x="0" y="0"/>
                    </a:moveTo>
                    <a:lnTo>
                      <a:pt x="0" y="18799536"/>
                    </a:lnTo>
                    <a:lnTo>
                      <a:pt x="35046050" y="18799536"/>
                    </a:lnTo>
                    <a:lnTo>
                      <a:pt x="35046050" y="0"/>
                    </a:lnTo>
                    <a:lnTo>
                      <a:pt x="0" y="0"/>
                    </a:lnTo>
                    <a:close/>
                    <a:moveTo>
                      <a:pt x="34985089" y="18738577"/>
                    </a:moveTo>
                    <a:lnTo>
                      <a:pt x="59690" y="18738577"/>
                    </a:lnTo>
                    <a:lnTo>
                      <a:pt x="59690" y="59690"/>
                    </a:lnTo>
                    <a:lnTo>
                      <a:pt x="34985089" y="59690"/>
                    </a:lnTo>
                    <a:lnTo>
                      <a:pt x="34985089" y="18738577"/>
                    </a:lnTo>
                    <a:close/>
                  </a:path>
                </a:pathLst>
              </a:custGeom>
              <a:solidFill>
                <a:srgbClr val="14305F"/>
              </a:solidFill>
            </p:spPr>
            <p:txBody>
              <a:bodyPr/>
              <a:lstStyle/>
              <a:p>
                <a:endParaRPr lang="en-US"/>
              </a:p>
            </p:txBody>
          </p:sp>
        </p:grpSp>
        <p:grpSp>
          <p:nvGrpSpPr>
            <p:cNvPr id="5" name="Group 5">
              <a:extLst>
                <a:ext uri="{FF2B5EF4-FFF2-40B4-BE49-F238E27FC236}">
                  <a16:creationId xmlns:a16="http://schemas.microsoft.com/office/drawing/2014/main" id="{308206A9-6442-65C3-7743-E1B245554A45}"/>
                </a:ext>
              </a:extLst>
            </p:cNvPr>
            <p:cNvGrpSpPr/>
            <p:nvPr/>
          </p:nvGrpSpPr>
          <p:grpSpPr>
            <a:xfrm rot="-10800000">
              <a:off x="0" y="685800"/>
              <a:ext cx="7918001" cy="2738193"/>
              <a:chOff x="0" y="0"/>
              <a:chExt cx="2360645" cy="816355"/>
            </a:xfrm>
          </p:grpSpPr>
          <p:sp>
            <p:nvSpPr>
              <p:cNvPr id="6" name="Freeform 6">
                <a:extLst>
                  <a:ext uri="{FF2B5EF4-FFF2-40B4-BE49-F238E27FC236}">
                    <a16:creationId xmlns:a16="http://schemas.microsoft.com/office/drawing/2014/main" id="{EA555FBD-223E-E371-4678-145C395C8350}"/>
                  </a:ext>
                </a:extLst>
              </p:cNvPr>
              <p:cNvSpPr/>
              <p:nvPr/>
            </p:nvSpPr>
            <p:spPr>
              <a:xfrm>
                <a:off x="0" y="0"/>
                <a:ext cx="2360645" cy="816355"/>
              </a:xfrm>
              <a:custGeom>
                <a:avLst/>
                <a:gdLst/>
                <a:ahLst/>
                <a:cxnLst/>
                <a:rect l="l" t="t" r="r" b="b"/>
                <a:pathLst>
                  <a:path w="2360645" h="816355">
                    <a:moveTo>
                      <a:pt x="0" y="0"/>
                    </a:moveTo>
                    <a:lnTo>
                      <a:pt x="2360645" y="0"/>
                    </a:lnTo>
                    <a:lnTo>
                      <a:pt x="2360645" y="816355"/>
                    </a:lnTo>
                    <a:lnTo>
                      <a:pt x="0" y="816355"/>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7" name="TextBox 7">
                <a:extLst>
                  <a:ext uri="{FF2B5EF4-FFF2-40B4-BE49-F238E27FC236}">
                    <a16:creationId xmlns:a16="http://schemas.microsoft.com/office/drawing/2014/main" id="{C84E7BE0-3981-813B-84A5-E5C5F8AA601B}"/>
                  </a:ext>
                </a:extLst>
              </p:cNvPr>
              <p:cNvSpPr txBox="1"/>
              <p:nvPr/>
            </p:nvSpPr>
            <p:spPr>
              <a:xfrm>
                <a:off x="0" y="-47625"/>
                <a:ext cx="2360645" cy="863980"/>
              </a:xfrm>
              <a:prstGeom prst="rect">
                <a:avLst/>
              </a:prstGeom>
            </p:spPr>
            <p:txBody>
              <a:bodyPr lIns="50800" tIns="50800" rIns="50800" bIns="50800" rtlCol="0" anchor="ctr"/>
              <a:lstStyle/>
              <a:p>
                <a:pPr algn="ctr">
                  <a:lnSpc>
                    <a:spcPts val="3499"/>
                  </a:lnSpc>
                </a:pPr>
                <a:endParaRPr/>
              </a:p>
            </p:txBody>
          </p:sp>
        </p:grpSp>
        <p:sp>
          <p:nvSpPr>
            <p:cNvPr id="11" name="Freeform 11">
              <a:extLst>
                <a:ext uri="{FF2B5EF4-FFF2-40B4-BE49-F238E27FC236}">
                  <a16:creationId xmlns:a16="http://schemas.microsoft.com/office/drawing/2014/main" id="{1A995285-E07E-4BD5-746E-02AD511067C7}"/>
                </a:ext>
              </a:extLst>
            </p:cNvPr>
            <p:cNvSpPr/>
            <p:nvPr/>
          </p:nvSpPr>
          <p:spPr>
            <a:xfrm>
              <a:off x="20517606" y="10680086"/>
              <a:ext cx="3171978" cy="1041962"/>
            </a:xfrm>
            <a:custGeom>
              <a:avLst/>
              <a:gdLst/>
              <a:ahLst/>
              <a:cxnLst/>
              <a:rect l="l" t="t" r="r" b="b"/>
              <a:pathLst>
                <a:path w="3171978" h="1041962">
                  <a:moveTo>
                    <a:pt x="0" y="0"/>
                  </a:moveTo>
                  <a:lnTo>
                    <a:pt x="3171978" y="0"/>
                  </a:lnTo>
                  <a:lnTo>
                    <a:pt x="3171978" y="1041961"/>
                  </a:lnTo>
                  <a:lnTo>
                    <a:pt x="0" y="1041961"/>
                  </a:lnTo>
                  <a:lnTo>
                    <a:pt x="0" y="0"/>
                  </a:lnTo>
                  <a:close/>
                </a:path>
              </a:pathLst>
            </a:custGeom>
            <a:blipFill>
              <a:blip r:embed="rId2"/>
              <a:stretch>
                <a:fillRect/>
              </a:stretch>
            </a:blipFill>
          </p:spPr>
          <p:txBody>
            <a:bodyPr/>
            <a:lstStyle/>
            <a:p>
              <a:endParaRPr lang="en-US"/>
            </a:p>
          </p:txBody>
        </p:sp>
      </p:grpSp>
      <p:sp>
        <p:nvSpPr>
          <p:cNvPr id="12" name="TextBox 9">
            <a:extLst>
              <a:ext uri="{FF2B5EF4-FFF2-40B4-BE49-F238E27FC236}">
                <a16:creationId xmlns:a16="http://schemas.microsoft.com/office/drawing/2014/main" id="{ABDFEC50-5F92-A4BE-4EE3-6A5DE4906B4D}"/>
              </a:ext>
            </a:extLst>
          </p:cNvPr>
          <p:cNvSpPr txBox="1"/>
          <p:nvPr/>
        </p:nvSpPr>
        <p:spPr>
          <a:xfrm>
            <a:off x="861162" y="1333500"/>
            <a:ext cx="3200400" cy="1538883"/>
          </a:xfrm>
          <a:prstGeom prst="rect">
            <a:avLst/>
          </a:prstGeom>
        </p:spPr>
        <p:txBody>
          <a:bodyPr wrap="square" lIns="0" tIns="0" rIns="0" bIns="0" rtlCol="0" anchor="t">
            <a:spAutoFit/>
          </a:bodyPr>
          <a:lstStyle/>
          <a:p>
            <a:pPr algn="l">
              <a:lnSpc>
                <a:spcPts val="6000"/>
              </a:lnSpc>
            </a:pPr>
            <a:r>
              <a:rPr lang="en-US" sz="6000" dirty="0">
                <a:solidFill>
                  <a:srgbClr val="FFFFFF"/>
                </a:solidFill>
                <a:latin typeface="Bison"/>
                <a:ea typeface="Bison"/>
                <a:cs typeface="Bison"/>
                <a:sym typeface="Bison"/>
              </a:rPr>
              <a:t>Calculation method</a:t>
            </a:r>
          </a:p>
        </p:txBody>
      </p:sp>
      <p:sp>
        <p:nvSpPr>
          <p:cNvPr id="13" name="Title 2">
            <a:extLst>
              <a:ext uri="{FF2B5EF4-FFF2-40B4-BE49-F238E27FC236}">
                <a16:creationId xmlns:a16="http://schemas.microsoft.com/office/drawing/2014/main" id="{3359E65A-9D3B-B37B-B5EB-B999360D1050}"/>
              </a:ext>
            </a:extLst>
          </p:cNvPr>
          <p:cNvSpPr>
            <a:spLocks noGrp="1"/>
          </p:cNvSpPr>
          <p:nvPr/>
        </p:nvSpPr>
        <p:spPr>
          <a:xfrm>
            <a:off x="5943600" y="1738097"/>
            <a:ext cx="11064240" cy="914400"/>
          </a:xfrm>
          <a:prstGeom prst="rect">
            <a:avLst/>
          </a:prstGeom>
        </p:spPr>
        <p:txBody>
          <a:bodyPr vert="horz" lIns="91440" tIns="45720" rIns="91440" bIns="45720" rtlCol="0" anchor="t" anchorCtr="0">
            <a:normAutofit fontScale="92500" lnSpcReduction="10000"/>
          </a:bodyPr>
          <a:lstStyle>
            <a:lvl1pPr algn="l" defTabSz="914400" rtl="0" eaLnBrk="1" latinLnBrk="0" hangingPunct="1">
              <a:lnSpc>
                <a:spcPct val="90000"/>
              </a:lnSpc>
              <a:spcBef>
                <a:spcPct val="0"/>
              </a:spcBef>
              <a:buNone/>
              <a:defRPr sz="3200" b="0" i="0" kern="1200" cap="all" spc="0" baseline="0">
                <a:solidFill>
                  <a:srgbClr val="000000">
                    <a:lumMod val="75000"/>
                    <a:lumOff val="25000"/>
                  </a:srgbClr>
                </a:solidFill>
                <a:latin typeface="Batang"/>
                <a:ea typeface="Batang" panose="02030600000101010101" pitchFamily="18" charset="-127"/>
              </a:defRPr>
            </a:lvl1pPr>
          </a:lstStyle>
          <a:p>
            <a:r>
              <a:rPr lang="en-US" sz="4400" b="1" dirty="0">
                <a:solidFill>
                  <a:srgbClr val="002060"/>
                </a:solidFill>
                <a:latin typeface="Arial" panose="020B0604020202020204" pitchFamily="34" charset="0"/>
                <a:cs typeface="Arial" panose="020B0604020202020204" pitchFamily="34" charset="0"/>
              </a:rPr>
              <a:t>Proportional Allocation Method</a:t>
            </a:r>
          </a:p>
          <a:p>
            <a:r>
              <a:rPr lang="en-US" sz="2600" dirty="0">
                <a:solidFill>
                  <a:srgbClr val="002060"/>
                </a:solidFill>
                <a:latin typeface="Arial" panose="020B0604020202020204" pitchFamily="34" charset="0"/>
                <a:cs typeface="Arial" panose="020B0604020202020204" pitchFamily="34" charset="0"/>
              </a:rPr>
              <a:t>(Most common for indirect spend)</a:t>
            </a:r>
          </a:p>
        </p:txBody>
      </p:sp>
      <p:graphicFrame>
        <p:nvGraphicFramePr>
          <p:cNvPr id="14" name="Table 13">
            <a:extLst>
              <a:ext uri="{FF2B5EF4-FFF2-40B4-BE49-F238E27FC236}">
                <a16:creationId xmlns:a16="http://schemas.microsoft.com/office/drawing/2014/main" id="{1A5BDF5E-77EF-12D7-47B7-A3E34FD40D0E}"/>
              </a:ext>
            </a:extLst>
          </p:cNvPr>
          <p:cNvGraphicFramePr>
            <a:graphicFrameLocks noGrp="1"/>
          </p:cNvGraphicFramePr>
          <p:nvPr/>
        </p:nvGraphicFramePr>
        <p:xfrm>
          <a:off x="1638300" y="4687863"/>
          <a:ext cx="15011399" cy="4189437"/>
        </p:xfrm>
        <a:graphic>
          <a:graphicData uri="http://schemas.openxmlformats.org/drawingml/2006/table">
            <a:tbl>
              <a:tblPr/>
              <a:tblGrid>
                <a:gridCol w="5508058">
                  <a:extLst>
                    <a:ext uri="{9D8B030D-6E8A-4147-A177-3AD203B41FA5}">
                      <a16:colId xmlns:a16="http://schemas.microsoft.com/office/drawing/2014/main" val="2982208878"/>
                    </a:ext>
                  </a:extLst>
                </a:gridCol>
                <a:gridCol w="9503341">
                  <a:extLst>
                    <a:ext uri="{9D8B030D-6E8A-4147-A177-3AD203B41FA5}">
                      <a16:colId xmlns:a16="http://schemas.microsoft.com/office/drawing/2014/main" val="2643315548"/>
                    </a:ext>
                  </a:extLst>
                </a:gridCol>
              </a:tblGrid>
              <a:tr h="1105264">
                <a:tc>
                  <a:txBody>
                    <a:bodyPr/>
                    <a:lstStyle/>
                    <a:p>
                      <a:pPr algn="l" fontAlgn="base">
                        <a:lnSpc>
                          <a:spcPts val="3375"/>
                        </a:lnSpc>
                        <a:buNone/>
                      </a:pPr>
                      <a:r>
                        <a:rPr lang="en-US" sz="2800" b="1" i="0" cap="all" dirty="0">
                          <a:solidFill>
                            <a:schemeClr val="bg1"/>
                          </a:solidFill>
                          <a:effectLst/>
                          <a:latin typeface="Arial" panose="020B0604020202020204" pitchFamily="34" charset="0"/>
                          <a:cs typeface="Arial" panose="020B0604020202020204" pitchFamily="34" charset="0"/>
                        </a:rPr>
                        <a:t>Input</a:t>
                      </a:r>
                      <a:r>
                        <a:rPr lang="en-US" sz="2800" b="1" i="0" dirty="0">
                          <a:solidFill>
                            <a:schemeClr val="bg1"/>
                          </a:solidFill>
                          <a:effectLst/>
                          <a:latin typeface="Arial" panose="020B0604020202020204" pitchFamily="34" charset="0"/>
                          <a:cs typeface="Arial" panose="020B0604020202020204" pitchFamily="34" charset="0"/>
                        </a:rPr>
                        <a:t>​</a:t>
                      </a:r>
                      <a:endParaRPr lang="en-US" b="1" i="0" dirty="0">
                        <a:solidFill>
                          <a:schemeClr val="bg1"/>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tc>
                  <a:txBody>
                    <a:bodyPr/>
                    <a:lstStyle/>
                    <a:p>
                      <a:pPr algn="l" fontAlgn="base">
                        <a:lnSpc>
                          <a:spcPts val="3375"/>
                        </a:lnSpc>
                        <a:buNone/>
                      </a:pPr>
                      <a:r>
                        <a:rPr lang="en-US" sz="2800" b="1" i="0" cap="all" dirty="0">
                          <a:solidFill>
                            <a:schemeClr val="bg1"/>
                          </a:solidFill>
                          <a:effectLst/>
                          <a:latin typeface="Arial" panose="020B0604020202020204" pitchFamily="34" charset="0"/>
                          <a:cs typeface="Arial" panose="020B0604020202020204" pitchFamily="34" charset="0"/>
                        </a:rPr>
                        <a:t>Description</a:t>
                      </a:r>
                      <a:r>
                        <a:rPr lang="en-US" sz="2800" b="1" i="0" dirty="0">
                          <a:solidFill>
                            <a:schemeClr val="bg1"/>
                          </a:solidFill>
                          <a:effectLst/>
                          <a:latin typeface="Arial" panose="020B0604020202020204" pitchFamily="34" charset="0"/>
                          <a:cs typeface="Arial" panose="020B0604020202020204" pitchFamily="34" charset="0"/>
                        </a:rPr>
                        <a:t>​</a:t>
                      </a:r>
                      <a:endParaRPr lang="en-US" b="1" i="0" dirty="0">
                        <a:solidFill>
                          <a:schemeClr val="bg1"/>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2060"/>
                    </a:solidFill>
                  </a:tcPr>
                </a:tc>
                <a:extLst>
                  <a:ext uri="{0D108BD9-81ED-4DB2-BD59-A6C34878D82A}">
                    <a16:rowId xmlns:a16="http://schemas.microsoft.com/office/drawing/2014/main" val="2806021520"/>
                  </a:ext>
                </a:extLst>
              </a:tr>
              <a:tr h="1016133">
                <a:tc>
                  <a:txBody>
                    <a:bodyPr/>
                    <a:lstStyle/>
                    <a:p>
                      <a:pPr algn="l" fontAlgn="base">
                        <a:lnSpc>
                          <a:spcPts val="2625"/>
                        </a:lnSpc>
                        <a:buNone/>
                      </a:pPr>
                      <a:r>
                        <a:rPr lang="en-US" sz="2200" b="1" i="0">
                          <a:solidFill>
                            <a:srgbClr val="000000"/>
                          </a:solidFill>
                          <a:effectLst/>
                          <a:latin typeface="Arial" panose="020B0604020202020204" pitchFamily="34" charset="0"/>
                          <a:cs typeface="Arial" panose="020B0604020202020204" pitchFamily="34" charset="0"/>
                        </a:rPr>
                        <a:t>Total Diverse Spend</a:t>
                      </a:r>
                      <a:r>
                        <a:rPr lang="en-US" sz="2200" b="0" i="0">
                          <a:solidFill>
                            <a:srgbClr val="000000"/>
                          </a:solidFill>
                          <a:effectLst/>
                          <a:latin typeface="Arial" panose="020B0604020202020204" pitchFamily="34" charset="0"/>
                          <a:cs typeface="Arial" panose="020B0604020202020204" pitchFamily="34" charset="0"/>
                        </a:rPr>
                        <a:t>​</a:t>
                      </a:r>
                      <a:endParaRPr lang="en-US" b="0" i="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ase">
                        <a:lnSpc>
                          <a:spcPts val="2625"/>
                        </a:lnSpc>
                        <a:buNone/>
                      </a:pPr>
                      <a:r>
                        <a:rPr lang="en-US" sz="2200" b="0" i="0" dirty="0">
                          <a:solidFill>
                            <a:srgbClr val="000000"/>
                          </a:solidFill>
                          <a:effectLst/>
                          <a:latin typeface="Arial" panose="020B0604020202020204" pitchFamily="34" charset="0"/>
                          <a:cs typeface="Arial" panose="020B0604020202020204" pitchFamily="34" charset="0"/>
                        </a:rPr>
                        <a:t>Total annual spend with certified diverse suppliers​</a:t>
                      </a:r>
                      <a:endParaRPr lang="en-US" b="0" i="0" dirty="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66690607"/>
                  </a:ext>
                </a:extLst>
              </a:tr>
              <a:tr h="1066800">
                <a:tc>
                  <a:txBody>
                    <a:bodyPr/>
                    <a:lstStyle/>
                    <a:p>
                      <a:pPr algn="l" fontAlgn="base">
                        <a:lnSpc>
                          <a:spcPts val="2625"/>
                        </a:lnSpc>
                        <a:buNone/>
                      </a:pPr>
                      <a:r>
                        <a:rPr lang="en-US" sz="2200" b="1" i="0" dirty="0">
                          <a:solidFill>
                            <a:srgbClr val="000000"/>
                          </a:solidFill>
                          <a:effectLst/>
                          <a:latin typeface="Arial" panose="020B0604020202020204" pitchFamily="34" charset="0"/>
                          <a:cs typeface="Arial" panose="020B0604020202020204" pitchFamily="34" charset="0"/>
                        </a:rPr>
                        <a:t>Customer Share of Sales</a:t>
                      </a:r>
                      <a:r>
                        <a:rPr lang="en-US" sz="2200" b="0" i="0" dirty="0">
                          <a:solidFill>
                            <a:srgbClr val="000000"/>
                          </a:solidFill>
                          <a:effectLst/>
                          <a:latin typeface="Arial" panose="020B0604020202020204" pitchFamily="34" charset="0"/>
                          <a:cs typeface="Arial" panose="020B0604020202020204" pitchFamily="34" charset="0"/>
                        </a:rPr>
                        <a:t>​</a:t>
                      </a:r>
                      <a:endParaRPr lang="en-US" b="0" i="0" dirty="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ase">
                        <a:lnSpc>
                          <a:spcPts val="2625"/>
                        </a:lnSpc>
                        <a:buNone/>
                      </a:pPr>
                      <a:r>
                        <a:rPr lang="en-US" sz="2200" b="0" i="0" dirty="0">
                          <a:solidFill>
                            <a:srgbClr val="000000"/>
                          </a:solidFill>
                          <a:effectLst/>
                          <a:latin typeface="Arial" panose="020B0604020202020204" pitchFamily="34" charset="0"/>
                          <a:cs typeface="Arial" panose="020B0604020202020204" pitchFamily="34" charset="0"/>
                        </a:rPr>
                        <a:t>Percentage of total sales attributed to the customer​</a:t>
                      </a:r>
                      <a:endParaRPr lang="en-US" b="0" i="0" dirty="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90074382"/>
                  </a:ext>
                </a:extLst>
              </a:tr>
              <a:tr h="1001240">
                <a:tc>
                  <a:txBody>
                    <a:bodyPr/>
                    <a:lstStyle/>
                    <a:p>
                      <a:pPr algn="l" fontAlgn="base">
                        <a:lnSpc>
                          <a:spcPts val="2625"/>
                        </a:lnSpc>
                        <a:buNone/>
                      </a:pPr>
                      <a:r>
                        <a:rPr lang="en-US" sz="2200" b="1" i="0">
                          <a:solidFill>
                            <a:srgbClr val="000000"/>
                          </a:solidFill>
                          <a:effectLst/>
                          <a:latin typeface="Arial" panose="020B0604020202020204" pitchFamily="34" charset="0"/>
                          <a:cs typeface="Arial" panose="020B0604020202020204" pitchFamily="34" charset="0"/>
                        </a:rPr>
                        <a:t>Indirect Tier 2 Spend</a:t>
                      </a:r>
                      <a:r>
                        <a:rPr lang="en-US" sz="2200" b="0" i="0">
                          <a:solidFill>
                            <a:srgbClr val="000000"/>
                          </a:solidFill>
                          <a:effectLst/>
                          <a:latin typeface="Arial" panose="020B0604020202020204" pitchFamily="34" charset="0"/>
                          <a:cs typeface="Arial" panose="020B0604020202020204" pitchFamily="34" charset="0"/>
                        </a:rPr>
                        <a:t>​</a:t>
                      </a:r>
                      <a:endParaRPr lang="en-US" b="0" i="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l" fontAlgn="base">
                        <a:lnSpc>
                          <a:spcPts val="2625"/>
                        </a:lnSpc>
                        <a:buNone/>
                      </a:pPr>
                      <a:r>
                        <a:rPr lang="en-US" sz="2200" b="0" i="0" dirty="0">
                          <a:solidFill>
                            <a:srgbClr val="000000"/>
                          </a:solidFill>
                          <a:effectLst/>
                          <a:latin typeface="Arial" panose="020B0604020202020204" pitchFamily="34" charset="0"/>
                          <a:cs typeface="Arial" panose="020B0604020202020204" pitchFamily="34" charset="0"/>
                        </a:rPr>
                        <a:t>Calculated as Total Diverse Spend × Customer Share​</a:t>
                      </a:r>
                      <a:endParaRPr lang="en-US" b="0" i="0" dirty="0">
                        <a:solidFill>
                          <a:srgbClr val="000000"/>
                        </a:solidFill>
                        <a:effectLst/>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336120101"/>
                  </a:ext>
                </a:extLst>
              </a:tr>
            </a:tbl>
          </a:graphicData>
        </a:graphic>
      </p:graphicFrame>
      <p:sp>
        <p:nvSpPr>
          <p:cNvPr id="15" name="Rectangle 1">
            <a:extLst>
              <a:ext uri="{FF2B5EF4-FFF2-40B4-BE49-F238E27FC236}">
                <a16:creationId xmlns:a16="http://schemas.microsoft.com/office/drawing/2014/main" id="{52875D40-E698-9F6D-12CF-237EBA7B3387}"/>
              </a:ext>
            </a:extLst>
          </p:cNvPr>
          <p:cNvSpPr>
            <a:spLocks noChangeArrowheads="1"/>
          </p:cNvSpPr>
          <p:nvPr/>
        </p:nvSpPr>
        <p:spPr bwMode="auto">
          <a:xfrm>
            <a:off x="2749743" y="3850844"/>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TextBox 16">
            <a:extLst>
              <a:ext uri="{FF2B5EF4-FFF2-40B4-BE49-F238E27FC236}">
                <a16:creationId xmlns:a16="http://schemas.microsoft.com/office/drawing/2014/main" id="{3F69B3F2-1F6D-4C2D-EF06-B1A29A966F66}"/>
              </a:ext>
            </a:extLst>
          </p:cNvPr>
          <p:cNvSpPr txBox="1"/>
          <p:nvPr/>
        </p:nvSpPr>
        <p:spPr>
          <a:xfrm>
            <a:off x="1621367" y="3274787"/>
            <a:ext cx="15811501" cy="954107"/>
          </a:xfrm>
          <a:prstGeom prst="rect">
            <a:avLst/>
          </a:prstGeom>
          <a:noFill/>
        </p:spPr>
        <p:txBody>
          <a:bodyPr wrap="square">
            <a:spAutoFit/>
          </a:bodyPr>
          <a:lstStyle/>
          <a:p>
            <a:pPr>
              <a:buNone/>
            </a:pPr>
            <a:r>
              <a:rPr lang="en-US" sz="2800" b="1" dirty="0">
                <a:solidFill>
                  <a:srgbClr val="002060"/>
                </a:solidFill>
                <a:latin typeface="Arial" panose="020B0604020202020204" pitchFamily="34" charset="0"/>
                <a:cs typeface="Arial" panose="020B0604020202020204" pitchFamily="34" charset="0"/>
              </a:rPr>
              <a:t>Formula:</a:t>
            </a:r>
            <a:endParaRPr lang="en-US" sz="2800" dirty="0">
              <a:solidFill>
                <a:srgbClr val="002060"/>
              </a:solidFill>
              <a:latin typeface="Arial" panose="020B0604020202020204" pitchFamily="34" charset="0"/>
              <a:cs typeface="Arial" panose="020B0604020202020204" pitchFamily="34" charset="0"/>
            </a:endParaRPr>
          </a:p>
          <a:p>
            <a:pPr>
              <a:buNone/>
            </a:pPr>
            <a:r>
              <a:rPr lang="en-US" sz="2800" b="1" dirty="0">
                <a:solidFill>
                  <a:srgbClr val="002060"/>
                </a:solidFill>
                <a:latin typeface="Arial" panose="020B0604020202020204" pitchFamily="34" charset="0"/>
                <a:cs typeface="Arial" panose="020B0604020202020204" pitchFamily="34" charset="0"/>
              </a:rPr>
              <a:t>Indirect Tier 2 Spend</a:t>
            </a:r>
            <a:r>
              <a:rPr lang="en-US" sz="2800" dirty="0">
                <a:solidFill>
                  <a:srgbClr val="002060"/>
                </a:solidFill>
                <a:latin typeface="Arial" panose="020B0604020202020204" pitchFamily="34" charset="0"/>
                <a:cs typeface="Arial" panose="020B0604020202020204" pitchFamily="34" charset="0"/>
              </a:rPr>
              <a:t> = (Total Spend with Diverse Suppliers) × (Customer’s Share of Total Sales)</a:t>
            </a:r>
          </a:p>
        </p:txBody>
      </p:sp>
    </p:spTree>
    <p:extLst>
      <p:ext uri="{BB962C8B-B14F-4D97-AF65-F5344CB8AC3E}">
        <p14:creationId xmlns:p14="http://schemas.microsoft.com/office/powerpoint/2010/main" val="1305018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DE5F0"/>
        </a:solidFill>
        <a:effectLst/>
      </p:bgPr>
    </p:bg>
    <p:spTree>
      <p:nvGrpSpPr>
        <p:cNvPr id="1" name="">
          <a:extLst>
            <a:ext uri="{FF2B5EF4-FFF2-40B4-BE49-F238E27FC236}">
              <a16:creationId xmlns:a16="http://schemas.microsoft.com/office/drawing/2014/main" id="{3707E67C-563D-B389-59AD-26AB44A5AD24}"/>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451F7FBF-1E91-9F82-777C-D702AC024422}"/>
              </a:ext>
            </a:extLst>
          </p:cNvPr>
          <p:cNvGrpSpPr/>
          <p:nvPr/>
        </p:nvGrpSpPr>
        <p:grpSpPr>
          <a:xfrm>
            <a:off x="-507888" y="514350"/>
            <a:ext cx="18281538" cy="9258300"/>
            <a:chOff x="0" y="0"/>
            <a:chExt cx="24375384" cy="12344400"/>
          </a:xfrm>
        </p:grpSpPr>
        <p:grpSp>
          <p:nvGrpSpPr>
            <p:cNvPr id="3" name="Group 3">
              <a:extLst>
                <a:ext uri="{FF2B5EF4-FFF2-40B4-BE49-F238E27FC236}">
                  <a16:creationId xmlns:a16="http://schemas.microsoft.com/office/drawing/2014/main" id="{D87F0C7F-8407-E6AE-2819-F6E7C515979E}"/>
                </a:ext>
              </a:extLst>
            </p:cNvPr>
            <p:cNvGrpSpPr/>
            <p:nvPr/>
          </p:nvGrpSpPr>
          <p:grpSpPr>
            <a:xfrm>
              <a:off x="1362984" y="0"/>
              <a:ext cx="23012400" cy="12344400"/>
              <a:chOff x="0" y="0"/>
              <a:chExt cx="35046050" cy="18799537"/>
            </a:xfrm>
          </p:grpSpPr>
          <p:sp>
            <p:nvSpPr>
              <p:cNvPr id="4" name="Freeform 4">
                <a:extLst>
                  <a:ext uri="{FF2B5EF4-FFF2-40B4-BE49-F238E27FC236}">
                    <a16:creationId xmlns:a16="http://schemas.microsoft.com/office/drawing/2014/main" id="{FC6A25B1-0E97-E32A-42DF-5EE478D10BE3}"/>
                  </a:ext>
                </a:extLst>
              </p:cNvPr>
              <p:cNvSpPr/>
              <p:nvPr/>
            </p:nvSpPr>
            <p:spPr>
              <a:xfrm>
                <a:off x="0" y="0"/>
                <a:ext cx="35046050" cy="18799536"/>
              </a:xfrm>
              <a:custGeom>
                <a:avLst/>
                <a:gdLst/>
                <a:ahLst/>
                <a:cxnLst/>
                <a:rect l="l" t="t" r="r" b="b"/>
                <a:pathLst>
                  <a:path w="35046050" h="18799536">
                    <a:moveTo>
                      <a:pt x="0" y="0"/>
                    </a:moveTo>
                    <a:lnTo>
                      <a:pt x="0" y="18799536"/>
                    </a:lnTo>
                    <a:lnTo>
                      <a:pt x="35046050" y="18799536"/>
                    </a:lnTo>
                    <a:lnTo>
                      <a:pt x="35046050" y="0"/>
                    </a:lnTo>
                    <a:lnTo>
                      <a:pt x="0" y="0"/>
                    </a:lnTo>
                    <a:close/>
                    <a:moveTo>
                      <a:pt x="34985089" y="18738577"/>
                    </a:moveTo>
                    <a:lnTo>
                      <a:pt x="59690" y="18738577"/>
                    </a:lnTo>
                    <a:lnTo>
                      <a:pt x="59690" y="59690"/>
                    </a:lnTo>
                    <a:lnTo>
                      <a:pt x="34985089" y="59690"/>
                    </a:lnTo>
                    <a:lnTo>
                      <a:pt x="34985089" y="18738577"/>
                    </a:lnTo>
                    <a:close/>
                  </a:path>
                </a:pathLst>
              </a:custGeom>
              <a:solidFill>
                <a:srgbClr val="14305F"/>
              </a:solidFill>
            </p:spPr>
            <p:txBody>
              <a:bodyPr/>
              <a:lstStyle/>
              <a:p>
                <a:endParaRPr lang="en-US"/>
              </a:p>
            </p:txBody>
          </p:sp>
        </p:grpSp>
        <p:grpSp>
          <p:nvGrpSpPr>
            <p:cNvPr id="5" name="Group 5">
              <a:extLst>
                <a:ext uri="{FF2B5EF4-FFF2-40B4-BE49-F238E27FC236}">
                  <a16:creationId xmlns:a16="http://schemas.microsoft.com/office/drawing/2014/main" id="{BD08EB84-9A77-4149-1BDA-531C4F8EA78C}"/>
                </a:ext>
              </a:extLst>
            </p:cNvPr>
            <p:cNvGrpSpPr/>
            <p:nvPr/>
          </p:nvGrpSpPr>
          <p:grpSpPr>
            <a:xfrm rot="-10800000">
              <a:off x="0" y="685800"/>
              <a:ext cx="7918001" cy="2738193"/>
              <a:chOff x="0" y="0"/>
              <a:chExt cx="2360645" cy="816355"/>
            </a:xfrm>
          </p:grpSpPr>
          <p:sp>
            <p:nvSpPr>
              <p:cNvPr id="6" name="Freeform 6">
                <a:extLst>
                  <a:ext uri="{FF2B5EF4-FFF2-40B4-BE49-F238E27FC236}">
                    <a16:creationId xmlns:a16="http://schemas.microsoft.com/office/drawing/2014/main" id="{FD46611C-1CB6-E51C-F44D-F35055C1D355}"/>
                  </a:ext>
                </a:extLst>
              </p:cNvPr>
              <p:cNvSpPr/>
              <p:nvPr/>
            </p:nvSpPr>
            <p:spPr>
              <a:xfrm>
                <a:off x="0" y="0"/>
                <a:ext cx="2360645" cy="816355"/>
              </a:xfrm>
              <a:custGeom>
                <a:avLst/>
                <a:gdLst/>
                <a:ahLst/>
                <a:cxnLst/>
                <a:rect l="l" t="t" r="r" b="b"/>
                <a:pathLst>
                  <a:path w="2360645" h="816355">
                    <a:moveTo>
                      <a:pt x="0" y="0"/>
                    </a:moveTo>
                    <a:lnTo>
                      <a:pt x="2360645" y="0"/>
                    </a:lnTo>
                    <a:lnTo>
                      <a:pt x="2360645" y="816355"/>
                    </a:lnTo>
                    <a:lnTo>
                      <a:pt x="0" y="816355"/>
                    </a:lnTo>
                    <a:close/>
                  </a:path>
                </a:pathLst>
              </a:custGeom>
              <a:gradFill rotWithShape="1">
                <a:gsLst>
                  <a:gs pos="0">
                    <a:srgbClr val="D31E6B">
                      <a:alpha val="100000"/>
                    </a:srgbClr>
                  </a:gs>
                  <a:gs pos="100000">
                    <a:srgbClr val="263060">
                      <a:alpha val="100000"/>
                    </a:srgbClr>
                  </a:gs>
                </a:gsLst>
                <a:lin ang="0"/>
              </a:gradFill>
            </p:spPr>
            <p:txBody>
              <a:bodyPr/>
              <a:lstStyle/>
              <a:p>
                <a:endParaRPr lang="en-US"/>
              </a:p>
            </p:txBody>
          </p:sp>
          <p:sp>
            <p:nvSpPr>
              <p:cNvPr id="7" name="TextBox 7">
                <a:extLst>
                  <a:ext uri="{FF2B5EF4-FFF2-40B4-BE49-F238E27FC236}">
                    <a16:creationId xmlns:a16="http://schemas.microsoft.com/office/drawing/2014/main" id="{22F13B6E-35CF-1492-4BC3-7F2326462BDA}"/>
                  </a:ext>
                </a:extLst>
              </p:cNvPr>
              <p:cNvSpPr txBox="1"/>
              <p:nvPr/>
            </p:nvSpPr>
            <p:spPr>
              <a:xfrm>
                <a:off x="0" y="-47625"/>
                <a:ext cx="2360645" cy="863980"/>
              </a:xfrm>
              <a:prstGeom prst="rect">
                <a:avLst/>
              </a:prstGeom>
            </p:spPr>
            <p:txBody>
              <a:bodyPr lIns="50800" tIns="50800" rIns="50800" bIns="50800" rtlCol="0" anchor="ctr"/>
              <a:lstStyle/>
              <a:p>
                <a:pPr algn="ctr">
                  <a:lnSpc>
                    <a:spcPts val="3499"/>
                  </a:lnSpc>
                </a:pPr>
                <a:endParaRPr/>
              </a:p>
            </p:txBody>
          </p:sp>
        </p:grpSp>
        <p:sp>
          <p:nvSpPr>
            <p:cNvPr id="11" name="Freeform 11">
              <a:extLst>
                <a:ext uri="{FF2B5EF4-FFF2-40B4-BE49-F238E27FC236}">
                  <a16:creationId xmlns:a16="http://schemas.microsoft.com/office/drawing/2014/main" id="{BE8334A1-4810-2E33-20E8-1642BBEE314F}"/>
                </a:ext>
              </a:extLst>
            </p:cNvPr>
            <p:cNvSpPr/>
            <p:nvPr/>
          </p:nvSpPr>
          <p:spPr>
            <a:xfrm>
              <a:off x="20517606" y="10680086"/>
              <a:ext cx="3171978" cy="1041962"/>
            </a:xfrm>
            <a:custGeom>
              <a:avLst/>
              <a:gdLst/>
              <a:ahLst/>
              <a:cxnLst/>
              <a:rect l="l" t="t" r="r" b="b"/>
              <a:pathLst>
                <a:path w="3171978" h="1041962">
                  <a:moveTo>
                    <a:pt x="0" y="0"/>
                  </a:moveTo>
                  <a:lnTo>
                    <a:pt x="3171978" y="0"/>
                  </a:lnTo>
                  <a:lnTo>
                    <a:pt x="3171978" y="1041961"/>
                  </a:lnTo>
                  <a:lnTo>
                    <a:pt x="0" y="1041961"/>
                  </a:lnTo>
                  <a:lnTo>
                    <a:pt x="0" y="0"/>
                  </a:lnTo>
                  <a:close/>
                </a:path>
              </a:pathLst>
            </a:custGeom>
            <a:blipFill>
              <a:blip r:embed="rId2"/>
              <a:stretch>
                <a:fillRect/>
              </a:stretch>
            </a:blipFill>
          </p:spPr>
          <p:txBody>
            <a:bodyPr/>
            <a:lstStyle/>
            <a:p>
              <a:endParaRPr lang="en-US"/>
            </a:p>
          </p:txBody>
        </p:sp>
      </p:grpSp>
      <p:sp>
        <p:nvSpPr>
          <p:cNvPr id="12" name="TextBox 9">
            <a:extLst>
              <a:ext uri="{FF2B5EF4-FFF2-40B4-BE49-F238E27FC236}">
                <a16:creationId xmlns:a16="http://schemas.microsoft.com/office/drawing/2014/main" id="{DC39CF5F-59A0-310E-AEEF-753AFA5D9B95}"/>
              </a:ext>
            </a:extLst>
          </p:cNvPr>
          <p:cNvSpPr txBox="1"/>
          <p:nvPr/>
        </p:nvSpPr>
        <p:spPr>
          <a:xfrm>
            <a:off x="861162" y="1333500"/>
            <a:ext cx="3200400" cy="1538883"/>
          </a:xfrm>
          <a:prstGeom prst="rect">
            <a:avLst/>
          </a:prstGeom>
        </p:spPr>
        <p:txBody>
          <a:bodyPr wrap="square" lIns="0" tIns="0" rIns="0" bIns="0" rtlCol="0" anchor="t">
            <a:spAutoFit/>
          </a:bodyPr>
          <a:lstStyle/>
          <a:p>
            <a:pPr algn="l">
              <a:lnSpc>
                <a:spcPts val="6000"/>
              </a:lnSpc>
            </a:pPr>
            <a:r>
              <a:rPr lang="en-US" sz="6000" dirty="0">
                <a:solidFill>
                  <a:srgbClr val="FFFFFF"/>
                </a:solidFill>
                <a:latin typeface="Bison"/>
                <a:ea typeface="Bison"/>
                <a:cs typeface="Bison"/>
                <a:sym typeface="Bison"/>
              </a:rPr>
              <a:t>Calculation method</a:t>
            </a:r>
          </a:p>
        </p:txBody>
      </p:sp>
      <p:sp>
        <p:nvSpPr>
          <p:cNvPr id="13" name="Title 2">
            <a:extLst>
              <a:ext uri="{FF2B5EF4-FFF2-40B4-BE49-F238E27FC236}">
                <a16:creationId xmlns:a16="http://schemas.microsoft.com/office/drawing/2014/main" id="{3203A920-6FB9-8D9E-D84F-40337DC24B9F}"/>
              </a:ext>
            </a:extLst>
          </p:cNvPr>
          <p:cNvSpPr>
            <a:spLocks noGrp="1"/>
          </p:cNvSpPr>
          <p:nvPr/>
        </p:nvSpPr>
        <p:spPr>
          <a:xfrm>
            <a:off x="5943600" y="1738097"/>
            <a:ext cx="11064240" cy="91440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3200" b="0" i="0" kern="1200" cap="all" spc="0" baseline="0">
                <a:solidFill>
                  <a:srgbClr val="000000">
                    <a:lumMod val="75000"/>
                    <a:lumOff val="25000"/>
                  </a:srgbClr>
                </a:solidFill>
                <a:latin typeface="Batang"/>
                <a:ea typeface="Batang" panose="02030600000101010101" pitchFamily="18" charset="-127"/>
              </a:defRPr>
            </a:lvl1pPr>
          </a:lstStyle>
          <a:p>
            <a:r>
              <a:rPr lang="en-US" sz="4400" b="1" dirty="0">
                <a:solidFill>
                  <a:srgbClr val="002060"/>
                </a:solidFill>
                <a:latin typeface="Arial" panose="020B0604020202020204" pitchFamily="34" charset="0"/>
                <a:cs typeface="Arial" panose="020B0604020202020204" pitchFamily="34" charset="0"/>
              </a:rPr>
              <a:t>Direct attribution Method</a:t>
            </a:r>
          </a:p>
          <a:p>
            <a:endParaRPr lang="en-US" sz="2600" dirty="0">
              <a:latin typeface="Arial" panose="020B0604020202020204" pitchFamily="34" charset="0"/>
              <a:cs typeface="Arial" panose="020B0604020202020204" pitchFamily="34" charset="0"/>
            </a:endParaRPr>
          </a:p>
        </p:txBody>
      </p:sp>
      <p:sp>
        <p:nvSpPr>
          <p:cNvPr id="15" name="Rectangle 1">
            <a:extLst>
              <a:ext uri="{FF2B5EF4-FFF2-40B4-BE49-F238E27FC236}">
                <a16:creationId xmlns:a16="http://schemas.microsoft.com/office/drawing/2014/main" id="{C575D3CA-CE73-7BBB-51C6-12CE70A68911}"/>
              </a:ext>
            </a:extLst>
          </p:cNvPr>
          <p:cNvSpPr>
            <a:spLocks noChangeArrowheads="1"/>
          </p:cNvSpPr>
          <p:nvPr/>
        </p:nvSpPr>
        <p:spPr bwMode="auto">
          <a:xfrm>
            <a:off x="2749743" y="3850844"/>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Rectangle 2">
            <a:extLst>
              <a:ext uri="{FF2B5EF4-FFF2-40B4-BE49-F238E27FC236}">
                <a16:creationId xmlns:a16="http://schemas.microsoft.com/office/drawing/2014/main" id="{0457C611-3A2D-1440-ADBB-04BB2556EE93}"/>
              </a:ext>
            </a:extLst>
          </p:cNvPr>
          <p:cNvSpPr>
            <a:spLocks noChangeArrowheads="1"/>
          </p:cNvSpPr>
          <p:nvPr/>
        </p:nvSpPr>
        <p:spPr bwMode="auto">
          <a:xfrm>
            <a:off x="1941407" y="3716503"/>
            <a:ext cx="15066433"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rgbClr val="002060"/>
                </a:solidFill>
                <a:effectLst/>
                <a:latin typeface="Arial" panose="020B0604020202020204" pitchFamily="34" charset="0"/>
              </a:rPr>
              <a:t> Description:</a:t>
            </a:r>
            <a:r>
              <a:rPr kumimoji="0" lang="en-US" altLang="en-US" sz="3600" b="0" i="0" u="none" strike="noStrike" cap="none" normalizeH="0" baseline="0" dirty="0">
                <a:ln>
                  <a:noFill/>
                </a:ln>
                <a:solidFill>
                  <a:srgbClr val="002060"/>
                </a:solidFill>
                <a:effectLst/>
                <a:latin typeface="Arial" panose="020B0604020202020204" pitchFamily="34" charset="0"/>
              </a:rPr>
              <a:t> The prime supplier reports actual spend with diverse suppliers that directly supports the customer’s contract.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3600" b="0" i="0" u="none" strike="noStrike" cap="none" normalizeH="0" baseline="0" dirty="0">
              <a:ln>
                <a:noFill/>
              </a:ln>
              <a:solidFill>
                <a:srgbClr val="00206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rgbClr val="002060"/>
                </a:solidFill>
                <a:effectLst/>
                <a:latin typeface="Arial" panose="020B0604020202020204" pitchFamily="34" charset="0"/>
              </a:rPr>
              <a:t> Use Case:</a:t>
            </a:r>
            <a:r>
              <a:rPr kumimoji="0" lang="en-US" altLang="en-US" sz="3600" b="0" i="0" u="none" strike="noStrike" cap="none" normalizeH="0" baseline="0" dirty="0">
                <a:ln>
                  <a:noFill/>
                </a:ln>
                <a:solidFill>
                  <a:srgbClr val="002060"/>
                </a:solidFill>
                <a:effectLst/>
                <a:latin typeface="Arial" panose="020B0604020202020204" pitchFamily="34" charset="0"/>
              </a:rPr>
              <a:t> When the prime can track which diverse suppliers are working on the customer’s specific projects.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3600" b="0" i="0" u="none" strike="noStrike" cap="none" normalizeH="0" baseline="0" dirty="0">
              <a:ln>
                <a:noFill/>
              </a:ln>
              <a:solidFill>
                <a:srgbClr val="00206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rgbClr val="002060"/>
                </a:solidFill>
                <a:effectLst/>
                <a:latin typeface="Arial" panose="020B0604020202020204" pitchFamily="34" charset="0"/>
              </a:rPr>
              <a:t> Pros:</a:t>
            </a:r>
            <a:r>
              <a:rPr kumimoji="0" lang="en-US" altLang="en-US" sz="3600" b="0" i="0" u="none" strike="noStrike" cap="none" normalizeH="0" baseline="0" dirty="0">
                <a:ln>
                  <a:noFill/>
                </a:ln>
                <a:solidFill>
                  <a:srgbClr val="002060"/>
                </a:solidFill>
                <a:effectLst/>
                <a:latin typeface="Arial" panose="020B0604020202020204" pitchFamily="34" charset="0"/>
              </a:rPr>
              <a:t> Most accurate and transparent.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600" b="1" i="0" u="none" strike="noStrike" cap="none" normalizeH="0" baseline="0" dirty="0">
                <a:ln>
                  <a:noFill/>
                </a:ln>
                <a:solidFill>
                  <a:srgbClr val="002060"/>
                </a:solidFill>
                <a:effectLst/>
                <a:latin typeface="Arial" panose="020B0604020202020204" pitchFamily="34" charset="0"/>
              </a:rPr>
              <a:t> Cons:</a:t>
            </a:r>
            <a:r>
              <a:rPr kumimoji="0" lang="en-US" altLang="en-US" sz="3600" b="0" i="0" u="none" strike="noStrike" cap="none" normalizeH="0" baseline="0" dirty="0">
                <a:ln>
                  <a:noFill/>
                </a:ln>
                <a:solidFill>
                  <a:srgbClr val="002060"/>
                </a:solidFill>
                <a:effectLst/>
                <a:latin typeface="Arial" panose="020B0604020202020204" pitchFamily="34" charset="0"/>
              </a:rPr>
              <a:t> Requires detailed tracking and reporting systems. </a:t>
            </a:r>
          </a:p>
        </p:txBody>
      </p:sp>
    </p:spTree>
    <p:extLst>
      <p:ext uri="{BB962C8B-B14F-4D97-AF65-F5344CB8AC3E}">
        <p14:creationId xmlns:p14="http://schemas.microsoft.com/office/powerpoint/2010/main" val="1342376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1105</Words>
  <Application>Microsoft Office PowerPoint</Application>
  <PresentationFormat>Custom</PresentationFormat>
  <Paragraphs>109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 Black</vt:lpstr>
      <vt:lpstr>Bison</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Tier 2 Clause, Sample 1</vt:lpstr>
      <vt:lpstr>Tier 2 Clause, Sample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WEConnect International General Slides</dc:title>
  <dc:creator>Brittany Gonzalez</dc:creator>
  <cp:lastModifiedBy>Michael Pagliaro</cp:lastModifiedBy>
  <cp:revision>2</cp:revision>
  <dcterms:created xsi:type="dcterms:W3CDTF">2006-08-16T00:00:00Z</dcterms:created>
  <dcterms:modified xsi:type="dcterms:W3CDTF">2025-11-20T11:14:12Z</dcterms:modified>
  <dc:identifier>DAGU9Ggk-Mk</dc:identifier>
</cp:coreProperties>
</file>